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76" r:id="rId10"/>
    <p:sldId id="277" r:id="rId11"/>
    <p:sldId id="262" r:id="rId12"/>
    <p:sldId id="263" r:id="rId13"/>
    <p:sldId id="264" r:id="rId14"/>
    <p:sldId id="265" r:id="rId15"/>
    <p:sldId id="266" r:id="rId16"/>
    <p:sldId id="267" r:id="rId17"/>
    <p:sldId id="27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C428DA-355E-4382-BD00-58174BD65AC0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DDA0DA-608D-463B-8C78-5DD200833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1201/es1201page01.cfm?chapter_no=visualiz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1202/es1202page01.cfm?chapter_no=visualiz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.uky.edu/sites/default/files/elearning/module07swf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sk.com/wiki/File:Yardang_Lea-Yoakum_Dunes.jpg?qsrc=30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Weathering</a:t>
            </a:r>
            <a:endParaRPr lang="en-US" b="1" dirty="0"/>
          </a:p>
        </p:txBody>
      </p:sp>
      <p:pic>
        <p:nvPicPr>
          <p:cNvPr id="168964" name="Picture 4" descr="http://www.rockymountainmagazine.com/wp-content/uploads/2011/04/Arches-National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Observe physical weathering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Weathering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the process by which rocks break down as a result of chemical reactions (even granite can be broken down into sediment)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Chemical reactions commonly occur between rock, water, carbon dioxide, oxygen, acids, and bases.</a:t>
            </a: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i="1" dirty="0" smtClean="0"/>
              <a:t>changes both the composition and physical appearance of the rock.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Chemical – </a:t>
            </a:r>
            <a:r>
              <a:rPr lang="en-US" b="1" dirty="0" smtClean="0"/>
              <a:t>Oxidation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the process by which an element combines with oxygen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Oxidation commonly occurs in rock that has iron-bearing minerals, such as hematite and magnetite.</a:t>
            </a: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61794" name="Picture 2" descr="http://www.wetcanvas.com/Community/images/03-Jul-2009/25480-Red_C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0"/>
            <a:ext cx="336176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Chemical - </a:t>
            </a:r>
            <a:r>
              <a:rPr lang="en-US" b="1" dirty="0" smtClean="0"/>
              <a:t>Hydrolysis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a chemical reaction between </a:t>
            </a:r>
            <a:r>
              <a:rPr lang="en-US" b="1" dirty="0" smtClean="0">
                <a:solidFill>
                  <a:schemeClr val="bg1"/>
                </a:solidFill>
              </a:rPr>
              <a:t>water</a:t>
            </a:r>
            <a:r>
              <a:rPr lang="en-US" dirty="0" smtClean="0">
                <a:solidFill>
                  <a:schemeClr val="bg1"/>
                </a:solidFill>
              </a:rPr>
              <a:t> and another substance to form two or more new substances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Minerals that are affected by hydrolysis often dissolve in water – ex. Feldspars turn to clay</a:t>
            </a:r>
          </a:p>
          <a:p>
            <a:pPr>
              <a:lnSpc>
                <a:spcPct val="8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Water can then carry the dissolved minerals to lower layers of rock in a process called </a:t>
            </a:r>
            <a:r>
              <a:rPr lang="en-US" i="1" dirty="0" smtClean="0">
                <a:solidFill>
                  <a:schemeClr val="bg1"/>
                </a:solidFill>
              </a:rPr>
              <a:t>leaching.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Chemical - </a:t>
            </a:r>
            <a:r>
              <a:rPr lang="en-US" b="1" dirty="0" smtClean="0"/>
              <a:t>Hydrolysis</a:t>
            </a:r>
            <a:endParaRPr lang="en-US" dirty="0"/>
          </a:p>
        </p:txBody>
      </p:sp>
      <p:pic>
        <p:nvPicPr>
          <p:cNvPr id="4" name="Picture 10" descr="Untitled-2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286000"/>
            <a:ext cx="8391802" cy="354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Chemical - </a:t>
            </a:r>
            <a:r>
              <a:rPr lang="en-US" b="1" dirty="0" smtClean="0"/>
              <a:t>Carbonation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the conversion of a compound into a carbonate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baseline="-25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Carbonic acid dissolves rocks composed of carbonate minerals</a:t>
            </a:r>
            <a:endParaRPr lang="en-US" dirty="0"/>
          </a:p>
        </p:txBody>
      </p:sp>
      <p:pic>
        <p:nvPicPr>
          <p:cNvPr id="1026" name="Picture 2" descr="external image 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97116"/>
            <a:ext cx="3848100" cy="28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Chemical - </a:t>
            </a:r>
            <a:r>
              <a:rPr lang="en-US" b="1" dirty="0" smtClean="0"/>
              <a:t>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SzTx/>
            </a:pPr>
            <a:r>
              <a:rPr lang="en-US" i="1" dirty="0" smtClean="0">
                <a:solidFill>
                  <a:schemeClr val="bg1"/>
                </a:solidFill>
              </a:rPr>
              <a:t>Organic acids - </a:t>
            </a:r>
            <a:r>
              <a:rPr lang="en-US" dirty="0" smtClean="0">
                <a:solidFill>
                  <a:schemeClr val="bg1"/>
                </a:solidFill>
              </a:rPr>
              <a:t>produced naturally by certain living organisms such as lichens or mosses</a:t>
            </a: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i="1" dirty="0" smtClean="0">
                <a:solidFill>
                  <a:schemeClr val="bg1"/>
                </a:solidFill>
              </a:rPr>
              <a:t>Acid Precipitation -</a:t>
            </a:r>
            <a:r>
              <a:rPr lang="en-US" dirty="0" smtClean="0">
                <a:solidFill>
                  <a:schemeClr val="bg1"/>
                </a:solidFill>
              </a:rPr>
              <a:t> rain, sleet, or snow, that contains a high concentration of acids, often because of the pollution of the atmosphere (snow on buildings)</a:t>
            </a:r>
          </a:p>
        </p:txBody>
      </p:sp>
      <p:pic>
        <p:nvPicPr>
          <p:cNvPr id="4" name="Picture 7" descr="5248,1119138272,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245764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Chemical weathering of feldspar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Rates of Weathering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The processes of mechanical and chemical weathering generally work very slowly.</a:t>
            </a:r>
          </a:p>
          <a:p>
            <a:pPr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The rate at which rock weathers depends on a number of factors, including rock composition, climate, and topography.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16329"/>
            <a:ext cx="8229600" cy="1399032"/>
          </a:xfrm>
        </p:spPr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– </a:t>
            </a:r>
            <a:r>
              <a:rPr lang="en-US" b="1" dirty="0" smtClean="0"/>
              <a:t>Rock Composition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14600"/>
            <a:ext cx="4445000" cy="2959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differential weathering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process by which softer, less weather resistant rocks wear away at a faster rate than harder, more weather resistant rocks do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For example – sandstone weathers slower than shale,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 and </a:t>
            </a:r>
            <a:r>
              <a:rPr lang="en-US" dirty="0" smtClean="0"/>
              <a:t>minerals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Quartz-a mineral resistant to mechanical and chemical weathering</a:t>
            </a:r>
          </a:p>
          <a:p>
            <a:endParaRPr lang="en-US" dirty="0" smtClean="0"/>
          </a:p>
          <a:p>
            <a:r>
              <a:rPr lang="en-US" dirty="0" smtClean="0"/>
              <a:t>Silicates-a strong “glue” that enables sedimentary rock to resist weathering</a:t>
            </a:r>
          </a:p>
          <a:p>
            <a:endParaRPr lang="en-US" dirty="0" smtClean="0"/>
          </a:p>
          <a:p>
            <a:r>
              <a:rPr lang="en-US" dirty="0" smtClean="0"/>
              <a:t>Sedimentary rocks that weather quickly contain calcite.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– </a:t>
            </a:r>
            <a:r>
              <a:rPr lang="en-US" b="1" dirty="0" smtClean="0"/>
              <a:t>Surface 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Area –</a:t>
            </a:r>
          </a:p>
          <a:p>
            <a:pPr lvl="1"/>
            <a:r>
              <a:rPr lang="en-US" dirty="0" smtClean="0"/>
              <a:t>The greater the surface area, the faster the weathering</a:t>
            </a:r>
          </a:p>
          <a:p>
            <a:pPr lvl="1"/>
            <a:endParaRPr lang="en-US" dirty="0"/>
          </a:p>
        </p:txBody>
      </p:sp>
      <p:pic>
        <p:nvPicPr>
          <p:cNvPr id="4" name="Picture 11" descr="Untitled 99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6705600" cy="1487488"/>
          </a:xfrm>
          <a:prstGeom prst="rect">
            <a:avLst/>
          </a:prstGeom>
          <a:noFill/>
        </p:spPr>
      </p:pic>
      <p:pic>
        <p:nvPicPr>
          <p:cNvPr id="5" name="Picture 12" descr="Untitled 4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0"/>
            <a:ext cx="7645400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– </a:t>
            </a:r>
            <a:r>
              <a:rPr lang="en-US" b="1" dirty="0" smtClean="0"/>
              <a:t>Surface Area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Fractures and Joints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Most rocks on Earth’s surface contain natural fractures and joints – natural zones of weakness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Fractures and joints increase the surface area of a rock and allow weathering to take place more rapidly.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124200"/>
            <a:ext cx="3048000" cy="2013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- </a:t>
            </a:r>
            <a:r>
              <a:rPr lang="en-US" b="1" dirty="0" smtClean="0"/>
              <a:t>Climate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In general, climates that have alternating periods of hot and cold weather allow the fastest rates of weathering.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Climates with more moisture result in a faster rate of weathering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554305"/>
            <a:ext cx="3467100" cy="230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- </a:t>
            </a:r>
            <a:r>
              <a:rPr lang="en-US" b="1" dirty="0" smtClean="0"/>
              <a:t>Topography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Because temperatures are generally cold at high elevations, ice wedging is more common at high elevations than at low elevations.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On steep slopes, such as mountainsides, weathered rock fragments are pulled downhill by gravity and washed out by heavy rains.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As a result of the removal of these surface rocks, new surfaces of the mountain are continually exposed to weathering.</a:t>
            </a:r>
            <a:endParaRPr lang="en-US" i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- </a:t>
            </a:r>
            <a:r>
              <a:rPr lang="en-US" b="1" dirty="0" smtClean="0"/>
              <a:t>Human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Mining and construction often expose rock surfaces to agents of weathering such as strong acids.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Recreational activities such as hiking or riding all-terrain vehicles can also speed up weathering</a:t>
            </a:r>
          </a:p>
          <a:p>
            <a:endParaRPr lang="en-US" dirty="0"/>
          </a:p>
        </p:txBody>
      </p:sp>
      <p:pic>
        <p:nvPicPr>
          <p:cNvPr id="5" name="Picture 4" descr="IMG_2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419600"/>
            <a:ext cx="32766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Rates - </a:t>
            </a:r>
            <a:r>
              <a:rPr lang="en-US" b="1" dirty="0" smtClean="0"/>
              <a:t>Plant and Animals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The roots of plants and trees often break apart rock. Burrowing animals dig holes into rock and soil. Both increase the rate of weathering.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191000"/>
            <a:ext cx="3352800" cy="224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7338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Play chemical and physical weathering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 and </a:t>
            </a:r>
            <a:r>
              <a:rPr lang="en-US" dirty="0" smtClean="0"/>
              <a:t>minerals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deep within Earth’s crust formed under extreme conditions of temperature and pressure.</a:t>
            </a:r>
          </a:p>
          <a:p>
            <a:endParaRPr lang="en-US" dirty="0" smtClean="0"/>
          </a:p>
          <a:p>
            <a:r>
              <a:rPr lang="en-US" dirty="0" smtClean="0"/>
              <a:t>Rocks that are uplifted to the surface are exposed to gases and water in Earth’s atmosphere.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What is weathering?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www.globalchange.umich.edu/globalchange1/current/lectures/soils/soils.chimneyro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96876"/>
            <a:ext cx="5080503" cy="34132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natural process by which atmospheric and environmental agents, such as wind, rain, and temperature changes, disintegrate and decompose rocks</a:t>
            </a:r>
            <a:endParaRPr lang="en-US" b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/>
              <a:t>Two </a:t>
            </a:r>
            <a:r>
              <a:rPr lang="en-US" dirty="0" smtClean="0"/>
              <a:t>types – </a:t>
            </a:r>
            <a:endParaRPr lang="en-US" dirty="0" smtClean="0"/>
          </a:p>
          <a:p>
            <a:pPr lvl="1"/>
            <a:r>
              <a:rPr lang="en-US" dirty="0" smtClean="0"/>
              <a:t>mechanical </a:t>
            </a:r>
          </a:p>
          <a:p>
            <a:pPr lvl="1"/>
            <a:r>
              <a:rPr lang="en-US" dirty="0" smtClean="0"/>
              <a:t>chemical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Mechanical Weathering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process by which rocks break down into smaller pieces by physical means (also called physical weathering)</a:t>
            </a:r>
            <a:endParaRPr lang="en-US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i="1" dirty="0" smtClean="0"/>
              <a:t>strictly a physical process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and does not change the composition of the rock.</a:t>
            </a:r>
          </a:p>
          <a:p>
            <a:pPr>
              <a:spcBef>
                <a:spcPct val="0"/>
              </a:spcBef>
              <a:buSzTx/>
            </a:pP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Common agents: ice, plants and animals, gravity, running water, and wind.</a:t>
            </a: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Mechanical - </a:t>
            </a:r>
            <a:r>
              <a:rPr lang="en-US" b="1" dirty="0" smtClean="0"/>
              <a:t>Ice Wedging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Agents: ice</a:t>
            </a:r>
          </a:p>
          <a:p>
            <a:pPr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occurs in cold climates when water seeps into the cracks in rock and freezes. </a:t>
            </a:r>
          </a:p>
          <a:p>
            <a:pPr>
              <a:lnSpc>
                <a:spcPct val="60000"/>
              </a:lnSpc>
              <a:spcBef>
                <a:spcPct val="0"/>
              </a:spcBef>
              <a:buSzTx/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5890" name="Picture 2" descr="http://www.ck12.org/ck12/images?id=309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7096857" cy="2209801"/>
          </a:xfrm>
          <a:prstGeom prst="rect">
            <a:avLst/>
          </a:prstGeom>
          <a:noFill/>
        </p:spPr>
      </p:pic>
      <p:pic>
        <p:nvPicPr>
          <p:cNvPr id="165892" name="Picture 4" descr="http://images.suite101.com/88099_broken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2438400" cy="146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Mechanical - </a:t>
            </a:r>
            <a:r>
              <a:rPr lang="en-US" b="1" dirty="0" smtClean="0"/>
              <a:t>Abrasion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Agents: gravity, running water, and wind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grinding and wearing away of rock surfaces through the mechanical action of other rock or sand particles</a:t>
            </a:r>
          </a:p>
        </p:txBody>
      </p:sp>
      <p:pic>
        <p:nvPicPr>
          <p:cNvPr id="164866" name="Picture 2" descr="http://rpmedia.ask.com:80/ts?u=/wikipedia/commons/thumb/6/6f/Yardang_Lea-Yoakum_Dunes.jpg/300px-Yardang_Lea-Yoakum_Du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2857500" cy="1857376"/>
          </a:xfrm>
          <a:prstGeom prst="rect">
            <a:avLst/>
          </a:prstGeom>
          <a:noFill/>
        </p:spPr>
      </p:pic>
      <p:pic>
        <p:nvPicPr>
          <p:cNvPr id="164868" name="Picture 4" descr="http://video.ecb.org/badger/download/vlc/images/VLC161_Abra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5720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rmAutofit/>
          </a:bodyPr>
          <a:lstStyle/>
          <a:p>
            <a:pPr algn="l"/>
            <a:r>
              <a:rPr lang="en-US" b="0" dirty="0" smtClean="0">
                <a:solidFill>
                  <a:schemeClr val="tx1">
                    <a:lumMod val="75000"/>
                  </a:schemeClr>
                </a:solidFill>
              </a:rPr>
              <a:t>Mechanical - </a:t>
            </a:r>
            <a:r>
              <a:rPr lang="en-US" b="1" dirty="0" smtClean="0"/>
              <a:t>Organic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Agents: plants and animals</a:t>
            </a:r>
          </a:p>
          <a:p>
            <a:pPr>
              <a:spcBef>
                <a:spcPct val="0"/>
              </a:spcBef>
              <a:buSzTx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SzTx/>
            </a:pPr>
            <a:r>
              <a:rPr lang="en-US" dirty="0" smtClean="0">
                <a:solidFill>
                  <a:schemeClr val="bg1"/>
                </a:solidFill>
              </a:rPr>
              <a:t>As plants grow, the roots grow and expand to create pressure that wedge rock apart.</a:t>
            </a:r>
          </a:p>
          <a:p>
            <a:pPr>
              <a:spcBef>
                <a:spcPct val="0"/>
              </a:spcBef>
              <a:buSz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3842" name="Picture 2" descr="http://1.bp.blogspot.com/_xFa8Oi30iCE/TDxgtLeOzII/AAAAAAAAAEc/EyYwHalcq2U/s1600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0"/>
            <a:ext cx="3810000" cy="285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Mechanical - </a:t>
            </a:r>
            <a:r>
              <a:rPr lang="en-US" b="1" dirty="0" smtClean="0"/>
              <a:t>Organic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may burrow through rocks exposing new rock surfaces to weathering agents</a:t>
            </a:r>
            <a:endParaRPr lang="en-US" dirty="0"/>
          </a:p>
        </p:txBody>
      </p:sp>
      <p:pic>
        <p:nvPicPr>
          <p:cNvPr id="4" name="Picture 5" descr="ht_202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4970172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rgbClr val="D8D8D8"/>
      </a:dk1>
      <a:lt1>
        <a:sysClr val="window" lastClr="FFFFFF"/>
      </a:lt1>
      <a:dk2>
        <a:srgbClr val="775F55"/>
      </a:dk2>
      <a:lt2>
        <a:srgbClr val="EBDDC3"/>
      </a:lt2>
      <a:accent1>
        <a:srgbClr val="FFC00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296</TotalTime>
  <Words>779</Words>
  <Application>Microsoft Office PowerPoint</Application>
  <PresentationFormat>On-screen Show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Verdana</vt:lpstr>
      <vt:lpstr>Wingdings 2</vt:lpstr>
      <vt:lpstr>Verve</vt:lpstr>
      <vt:lpstr>Weathering</vt:lpstr>
      <vt:lpstr>Rocks and minerals Review!</vt:lpstr>
      <vt:lpstr>Rocks and minerals Review!</vt:lpstr>
      <vt:lpstr>What is weathering?</vt:lpstr>
      <vt:lpstr>Mechanical Weathering</vt:lpstr>
      <vt:lpstr>Mechanical - Ice Wedging</vt:lpstr>
      <vt:lpstr>Mechanical - Abrasion</vt:lpstr>
      <vt:lpstr>Mechanical - Organic Activity</vt:lpstr>
      <vt:lpstr>Mechanical - Organic Activity</vt:lpstr>
      <vt:lpstr>Mechanical Weathering</vt:lpstr>
      <vt:lpstr>Chemical Weathering</vt:lpstr>
      <vt:lpstr>Chemical – Oxidation</vt:lpstr>
      <vt:lpstr>Chemical - Hydrolysis</vt:lpstr>
      <vt:lpstr>Chemical - Hydrolysis</vt:lpstr>
      <vt:lpstr>Chemical - Carbonation</vt:lpstr>
      <vt:lpstr>Chemical - Acids</vt:lpstr>
      <vt:lpstr>Chemical weathering</vt:lpstr>
      <vt:lpstr>Rates of Weathering</vt:lpstr>
      <vt:lpstr>Rates – Rock Composition</vt:lpstr>
      <vt:lpstr>Rates – Surface Area</vt:lpstr>
      <vt:lpstr>Rates – Surface Area</vt:lpstr>
      <vt:lpstr>Rates - Climate</vt:lpstr>
      <vt:lpstr>Rates - Topography</vt:lpstr>
      <vt:lpstr>Rates - Human Activity</vt:lpstr>
      <vt:lpstr>Rates - Plant and Animals</vt:lpstr>
      <vt:lpstr>Review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Oconee Co Schools</dc:creator>
  <cp:lastModifiedBy>Oconee County Schools</cp:lastModifiedBy>
  <cp:revision>36</cp:revision>
  <dcterms:created xsi:type="dcterms:W3CDTF">2011-09-14T15:44:56Z</dcterms:created>
  <dcterms:modified xsi:type="dcterms:W3CDTF">2016-03-11T14:58:22Z</dcterms:modified>
</cp:coreProperties>
</file>