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49643-9EA8-4294-A17E-A08C986597DB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3D837-ADAF-47D3-824B-9ED55DC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48AD58A-DFCE-4E35-8BCE-08A1BC92F15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en-US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471CB19-C44C-49CF-B602-9F9784F5811F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55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2FFFF671-3967-4E76-9FAC-864DDE577DC9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en-US" altLang="en-US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7113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3FD1BCA-FAAF-4F05-A2E1-FFBC6ED2F50B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11</a:t>
            </a:fld>
            <a:endParaRPr lang="en-US" altLang="en-US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767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D7BBE70-926A-4828-A48A-32A20860C341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en-US" altLang="en-US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266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84A8E0A6-A1CD-42D1-AC68-6EBA76A88CA9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en-US" altLang="en-US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084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C8D5C62-B9B0-467A-A317-A3A23CADD59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14</a:t>
            </a:fld>
            <a:endParaRPr lang="en-US" altLang="en-US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219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B14D534-755E-4FC1-93B1-131025A6C5AB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15</a:t>
            </a:fld>
            <a:endParaRPr lang="en-US" altLang="en-US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4373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E949A43-7FA7-44A2-9ADA-75A12FA79A84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16</a:t>
            </a:fld>
            <a:endParaRPr lang="en-US" altLang="en-US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855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3A6A1956-57FB-428A-93AB-2EC7AD8B57E2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17</a:t>
            </a:fld>
            <a:endParaRPr lang="en-US" altLang="en-US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816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FB9216B-BD18-483F-A7B7-AC4E94BB54F6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18</a:t>
            </a:fld>
            <a:endParaRPr lang="en-US" altLang="en-US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0369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1FD7276-8B58-428B-B5F3-AEF7722E61AC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19</a:t>
            </a:fld>
            <a:endParaRPr lang="en-US" altLang="en-US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750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B9470CA-837E-4D69-8C2F-3EBA75712BB2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US" altLang="en-US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567C464-C911-431A-B34A-9096D4CFC414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02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844FB56-DDE5-4998-B051-EE8523288F31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en-US" altLang="en-US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6F28EA9-13AA-4A79-B3E4-01FA05456C71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23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A5881E5-4743-47A2-ADF5-AFD8E8657CE3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779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E2C7F5A-1F70-4AF1-AFB5-C4819C209F3D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US" altLang="en-US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685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566D7F3-0E95-4D89-A092-5306A86F84AA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en-US" altLang="en-US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B9DAEE6-01E8-4FDF-B37B-61081A969C15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39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791CE292-9AF8-41B5-8BED-81001CE1E4D1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151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DD94F0A7-5924-43F3-95B8-527CB955695A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424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11AA54E-DDBD-4BA7-A906-C81F353D41F1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en-US" altLang="en-US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9B3A42B-906D-416F-BC77-EF5E48FD0061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D30D-7EB3-41DA-93DF-9A3AF6F23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C4A7-D052-457A-90B1-18FE6DEA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694E-2010-42F2-BA9D-E2BEC9B4B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5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5CD5-D2B6-4580-ABCA-CFB152815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C945-D815-4649-ABA5-06596996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0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F0B8-E293-4F19-9CE0-B637D3ECA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6FAA-4373-4254-B72E-87EBA18F1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67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DA90-CB36-4393-9BB0-74320D12A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5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B2C6-5A7B-4A9E-B876-5EEE94F6C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6E47-DD20-424B-A526-C140CC6CF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98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2FD9-5FCE-491E-84F3-7247C5A49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19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400801"/>
            <a:ext cx="254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copyright cmassengale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0"/>
            <a:ext cx="253576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99CC8E-0E5C-4BED-8ED8-A168EB624B2C}" type="slidenum">
              <a:rPr lang="en-US" altLang="en-US" sz="2400" smtClean="0">
                <a:latin typeface="Comic Sans MS" panose="030F0702030302020204" pitchFamily="66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DC8D881-64B4-4F7A-B13D-A4FBA6B3E53E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0" y="1844675"/>
            <a:ext cx="7162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72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</p:spTree>
    <p:extLst>
      <p:ext uri="{BB962C8B-B14F-4D97-AF65-F5344CB8AC3E}">
        <p14:creationId xmlns:p14="http://schemas.microsoft.com/office/powerpoint/2010/main" val="29420694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Because they are large, insoluble molecules, they are ideal for </a:t>
            </a: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storage</a:t>
            </a:r>
            <a:r>
              <a:rPr lang="en-US" altLang="en-US">
                <a:cs typeface="Times New Roman" panose="02020603050405020304" pitchFamily="18" charset="0"/>
              </a:rPr>
              <a:t> products.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>
                <a:cs typeface="Times New Roman" panose="02020603050405020304" pitchFamily="18" charset="0"/>
              </a:rPr>
              <a:t>Because of their large size, they </a:t>
            </a:r>
            <a:r>
              <a:rPr lang="en-US" alt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lack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sweetness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of the simple and double sugars.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F21C36BB-6781-440A-868F-A67DB7E78523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10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60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Starch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A9CBAD98-BB74-4089-8DA1-521FBC86A21B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43013" name="Group 4"/>
          <p:cNvGrpSpPr>
            <a:grpSpLocks/>
          </p:cNvGrpSpPr>
          <p:nvPr/>
        </p:nvGrpSpPr>
        <p:grpSpPr bwMode="auto">
          <a:xfrm>
            <a:off x="3276601" y="2560638"/>
            <a:ext cx="7159625" cy="1504950"/>
            <a:chOff x="1104" y="1613"/>
            <a:chExt cx="4510" cy="948"/>
          </a:xfrm>
        </p:grpSpPr>
        <p:pic>
          <p:nvPicPr>
            <p:cNvPr id="430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" b="15729"/>
            <a:stretch>
              <a:fillRect/>
            </a:stretch>
          </p:blipFill>
          <p:spPr bwMode="auto">
            <a:xfrm>
              <a:off x="1104" y="1613"/>
              <a:ext cx="4510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943" b="1572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1104" y="1613"/>
              <a:ext cx="4510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004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Starch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>
                <a:latin typeface="Arial Black" panose="020B0A04020102020204" pitchFamily="34" charset="0"/>
              </a:rPr>
              <a:t>We ingest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starch </a:t>
            </a:r>
            <a:r>
              <a:rPr lang="en-US" altLang="en-US">
                <a:latin typeface="Arial Black" panose="020B0A04020102020204" pitchFamily="34" charset="0"/>
              </a:rPr>
              <a:t>in the form of “starchy” foods, such as grain products and root vegetables --carrots, potatoes, wheat, corn and rice.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>
                <a:latin typeface="Arial Black" panose="020B0A04020102020204" pitchFamily="34" charset="0"/>
              </a:rPr>
              <a:t>Starch is then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broken down </a:t>
            </a:r>
            <a:r>
              <a:rPr lang="en-US" altLang="en-US">
                <a:latin typeface="Arial Black" panose="020B0A04020102020204" pitchFamily="34" charset="0"/>
              </a:rPr>
              <a:t>by the body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into</a:t>
            </a:r>
            <a:r>
              <a:rPr lang="en-US" altLang="en-US">
                <a:latin typeface="Arial Black" panose="020B0A04020102020204" pitchFamily="34" charset="0"/>
              </a:rPr>
              <a:t> individual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glucose</a:t>
            </a:r>
            <a:r>
              <a:rPr lang="en-US" altLang="en-US">
                <a:latin typeface="Arial Black" panose="020B0A04020102020204" pitchFamily="34" charset="0"/>
              </a:rPr>
              <a:t> molecules to be used for energy.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>
                <a:latin typeface="Arial Black" panose="020B0A04020102020204" pitchFamily="34" charset="0"/>
              </a:rPr>
              <a:t>If not needed for energy, the body then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stores</a:t>
            </a:r>
            <a:r>
              <a:rPr lang="en-US" altLang="en-US">
                <a:latin typeface="Arial Black" panose="020B0A04020102020204" pitchFamily="34" charset="0"/>
              </a:rPr>
              <a:t> the excess glucose as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glycogen</a:t>
            </a:r>
            <a:r>
              <a:rPr lang="en-US" altLang="en-US" i="1">
                <a:latin typeface="Arial Black" panose="020B0A04020102020204" pitchFamily="34" charset="0"/>
              </a:rPr>
              <a:t>.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i="1">
              <a:latin typeface="Arial Black" panose="020B0A04020102020204" pitchFamily="34" charset="0"/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F7B568BA-3088-4F62-ABDE-2495891BFD0D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01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Glycogen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45720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Animals</a:t>
            </a:r>
            <a:r>
              <a:rPr lang="en-US" altLang="en-US">
                <a:latin typeface="Arial Black" panose="020B0A04020102020204" pitchFamily="34" charset="0"/>
              </a:rPr>
              <a:t> store excess sugar in the form of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glycogen</a:t>
            </a:r>
            <a:r>
              <a:rPr lang="en-US" altLang="en-US">
                <a:latin typeface="Arial Black" panose="020B0A04020102020204" pitchFamily="34" charset="0"/>
              </a:rPr>
              <a:t> 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Glycogen</a:t>
            </a:r>
            <a:r>
              <a:rPr lang="en-US" altLang="en-US">
                <a:latin typeface="Arial Black" panose="020B0A04020102020204" pitchFamily="34" charset="0"/>
              </a:rPr>
              <a:t> is stored in granules in our liver and muscle cells, which hydrolyze the glycogen to release glucose when it is needed.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D2AC7966-91BF-4782-AAD9-5791C6BE3555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884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Glycogen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FABD9AE-6085-47B6-B78B-02269F8BE61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767138" y="2019301"/>
            <a:ext cx="6178550" cy="2587625"/>
            <a:chOff x="1413" y="1272"/>
            <a:chExt cx="3892" cy="1630"/>
          </a:xfrm>
        </p:grpSpPr>
        <p:pic>
          <p:nvPicPr>
            <p:cNvPr id="4915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2" b="41995"/>
            <a:stretch>
              <a:fillRect/>
            </a:stretch>
          </p:blipFill>
          <p:spPr bwMode="auto">
            <a:xfrm>
              <a:off x="1413" y="1272"/>
              <a:ext cx="3892" cy="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7122" b="4199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1413" y="1272"/>
              <a:ext cx="3892" cy="1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002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>
                <a:latin typeface="Arial Black" panose="020B0A04020102020204" pitchFamily="34" charset="0"/>
              </a:rPr>
              <a:t>Many 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polysaccharides serve as building materials </a:t>
            </a:r>
            <a:r>
              <a:rPr lang="en-US" altLang="en-US">
                <a:latin typeface="Arial Black" panose="020B0A04020102020204" pitchFamily="34" charset="0"/>
              </a:rPr>
              <a:t>for structures that protect cells and support whole organisms.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Cellulose, </a:t>
            </a:r>
            <a:r>
              <a:rPr lang="en-US" altLang="en-US">
                <a:latin typeface="Arial Black" panose="020B0A04020102020204" pitchFamily="34" charset="0"/>
              </a:rPr>
              <a:t>the most abundant organic compound on earth, forms cable-like fibrils in the tough walls that enclose plant cells and is a major component of wood.</a:t>
            </a:r>
          </a:p>
          <a:p>
            <a:pPr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en-US" altLang="en-US">
                <a:latin typeface="Arial Black" panose="020B0A04020102020204" pitchFamily="34" charset="0"/>
              </a:rPr>
              <a:t>Cellulose resembles starch and glycogen in being a polymer of glucose, but its glucose monomers form an 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unbranched</a:t>
            </a:r>
            <a:r>
              <a:rPr lang="en-US" altLang="en-US">
                <a:latin typeface="Arial Black" panose="020B0A04020102020204" pitchFamily="34" charset="0"/>
              </a:rPr>
              <a:t> rod, rather than a coil</a:t>
            </a:r>
            <a:r>
              <a:rPr lang="en-US" altLang="en-US" sz="1800">
                <a:latin typeface="Arial Black" panose="020B0A04020102020204" pitchFamily="34" charset="0"/>
              </a:rPr>
              <a:t>. </a:t>
            </a:r>
          </a:p>
          <a:p>
            <a:pPr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endParaRPr lang="en-US" altLang="en-US" sz="1800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0509687-07D1-4C8E-B1C8-23C87F8390CB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661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Cellulose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8CA81070-1D48-46ED-8B44-1F0F00C8600E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276601" y="2432051"/>
            <a:ext cx="7159625" cy="1762125"/>
            <a:chOff x="1104" y="1532"/>
            <a:chExt cx="4510" cy="1110"/>
          </a:xfrm>
        </p:grpSpPr>
        <p:pic>
          <p:nvPicPr>
            <p:cNvPr id="5325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7" t="58011"/>
            <a:stretch>
              <a:fillRect/>
            </a:stretch>
          </p:blipFill>
          <p:spPr bwMode="auto">
            <a:xfrm>
              <a:off x="1104" y="1532"/>
              <a:ext cx="4510" cy="1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0167" t="58011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1104" y="1532"/>
              <a:ext cx="4510" cy="1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3163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961B7F0A-0CA1-43BD-AE55-9AC331C7208F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55301" name="Group 4"/>
          <p:cNvGrpSpPr>
            <a:grpSpLocks/>
          </p:cNvGrpSpPr>
          <p:nvPr/>
        </p:nvGrpSpPr>
        <p:grpSpPr bwMode="auto">
          <a:xfrm>
            <a:off x="3276601" y="1427163"/>
            <a:ext cx="7159625" cy="3771900"/>
            <a:chOff x="1104" y="899"/>
            <a:chExt cx="4510" cy="2376"/>
          </a:xfrm>
        </p:grpSpPr>
        <p:pic>
          <p:nvPicPr>
            <p:cNvPr id="553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99"/>
              <a:ext cx="4510" cy="2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3" name="Text Box 6"/>
            <p:cNvSpPr txBox="1">
              <a:spLocks noChangeArrowheads="1"/>
            </p:cNvSpPr>
            <p:nvPr/>
          </p:nvSpPr>
          <p:spPr bwMode="auto">
            <a:xfrm>
              <a:off x="1104" y="899"/>
              <a:ext cx="4510" cy="2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3198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Unlike the glucose linkages in starch and glycogen, those in cellulose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cannot</a:t>
            </a:r>
            <a:r>
              <a:rPr lang="en-US" altLang="en-US" dirty="0">
                <a:latin typeface="Arial Black" panose="020B0A04020102020204" pitchFamily="34" charset="0"/>
              </a:rPr>
              <a:t> be hydrolyzed by most animals.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 Black" panose="020B0A04020102020204" pitchFamily="34" charset="0"/>
              <a:buChar char="•"/>
              <a:defRPr/>
            </a:pPr>
            <a:r>
              <a:rPr lang="en-US" altLang="en-US" dirty="0">
                <a:latin typeface="Arial Black" panose="020B0A04020102020204" pitchFamily="34" charset="0"/>
              </a:rPr>
              <a:t> The cellulose in plant foods that passes unchanged through our digestive tract is commonly known as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fiber</a:t>
            </a:r>
            <a:r>
              <a:rPr lang="en-US" altLang="en-US" dirty="0">
                <a:latin typeface="Arial Black" panose="020B0A04020102020204" pitchFamily="34" charset="0"/>
              </a:rPr>
              <a:t>.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 dirty="0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500"/>
              </a:spcBef>
              <a:spcAft>
                <a:spcPct val="0"/>
              </a:spcAft>
              <a:buSzPct val="100000"/>
              <a:defRPr/>
            </a:pPr>
            <a:endParaRPr lang="en-US" altLang="en-US" sz="2000" dirty="0">
              <a:latin typeface="Arial Black" panose="020B0A04020102020204" pitchFamily="34" charset="0"/>
            </a:endParaRP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F8BDEE04-8B1C-4851-9703-286293213B90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33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Chitin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276600" y="11430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Aft>
                <a:spcPct val="0"/>
              </a:spcAft>
              <a:buFont typeface="Arial Black" panose="020B0A04020102020204" pitchFamily="34" charset="0"/>
              <a:buChar char="•"/>
            </a:pPr>
            <a:r>
              <a:rPr lang="en-US" altLang="en-US"/>
              <a:t>used by insects and crustaceans to build their exoskeleton</a:t>
            </a:r>
          </a:p>
          <a:p>
            <a:pPr defTabSz="457200" fontAlgn="base">
              <a:spcAft>
                <a:spcPct val="0"/>
              </a:spcAft>
              <a:buClrTx/>
            </a:pPr>
            <a:r>
              <a:rPr lang="en-US" altLang="en-US"/>
              <a:t>-also found in cell wall of fungi</a:t>
            </a:r>
          </a:p>
          <a:p>
            <a:pPr defTabSz="457200" fontAlgn="base">
              <a:spcAft>
                <a:spcPct val="0"/>
              </a:spcAft>
              <a:buClrTx/>
            </a:pPr>
            <a:endParaRPr lang="en-US" altLang="en-US"/>
          </a:p>
          <a:p>
            <a:pPr defTabSz="457200" fontAlgn="base">
              <a:spcAft>
                <a:spcPct val="0"/>
              </a:spcAft>
              <a:buClrTx/>
            </a:pPr>
            <a:endParaRPr lang="en-US" altLang="en-US"/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4892D250-7B01-434D-93A3-486BC31F6C7A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039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C44BFEA7-FA6F-4366-ACEF-E66E194DE89F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90800" y="5032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16002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source of </a:t>
            </a:r>
            <a:r>
              <a:rPr lang="en-US" alt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US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all living things</a:t>
            </a:r>
          </a:p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Also used for structure</a:t>
            </a:r>
          </a:p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Known as </a:t>
            </a:r>
            <a:r>
              <a:rPr lang="en-US" altLang="en-US" sz="36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sugars</a:t>
            </a:r>
          </a:p>
          <a:p>
            <a:pPr defTabSz="457200" fontAlgn="base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Made of </a:t>
            </a:r>
            <a:r>
              <a:rPr lang="en-US" altLang="en-US" sz="36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Carbon, Hydrogen, &amp; Oxygen</a:t>
            </a:r>
          </a:p>
        </p:txBody>
      </p:sp>
    </p:spTree>
    <p:extLst>
      <p:ext uri="{BB962C8B-B14F-4D97-AF65-F5344CB8AC3E}">
        <p14:creationId xmlns:p14="http://schemas.microsoft.com/office/powerpoint/2010/main" val="2500915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ubs.sciepub.com/wjce/6/2/1/bigimage/fi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70" y="1681908"/>
            <a:ext cx="9171304" cy="49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665" y="623944"/>
            <a:ext cx="7576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Benedict’s Test for Sugars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5724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ubs.sciepub.com/wjce/6/2/1/bigimage/fi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03" y="827320"/>
            <a:ext cx="5873677" cy="592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7270" y="119433"/>
            <a:ext cx="716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Lugol’s</a:t>
            </a:r>
            <a:r>
              <a:rPr lang="en-US" sz="4000" dirty="0" smtClean="0"/>
              <a:t> Test for Starches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542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8FCB17DD-9A75-43B5-8099-A99B4AB80E89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62200" y="6556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90800" y="1676400"/>
            <a:ext cx="71628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Monosaccharide:</a:t>
            </a:r>
            <a:r>
              <a:rPr lang="en-US" alt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one sugar unit</a:t>
            </a:r>
          </a:p>
          <a:p>
            <a:pPr defTabSz="457200" fontAlgn="base">
              <a:lnSpc>
                <a:spcPct val="6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endParaRPr lang="en-US" alt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Examples:	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(</a:t>
            </a:r>
            <a:r>
              <a:rPr lang="en-US" altLang="en-US" sz="3200" b="1" dirty="0">
                <a:solidFill>
                  <a:srgbClr val="333399"/>
                </a:solidFill>
              </a:rPr>
              <a:t>C</a:t>
            </a:r>
            <a:r>
              <a:rPr lang="en-US" altLang="en-US" sz="3200" b="1" baseline="-25000" dirty="0">
                <a:solidFill>
                  <a:srgbClr val="333399"/>
                </a:solidFill>
              </a:rPr>
              <a:t>6</a:t>
            </a:r>
            <a:r>
              <a:rPr lang="en-US" altLang="en-US" sz="3200" b="1" dirty="0">
                <a:solidFill>
                  <a:srgbClr val="333399"/>
                </a:solidFill>
              </a:rPr>
              <a:t>H</a:t>
            </a:r>
            <a:r>
              <a:rPr lang="en-US" altLang="en-US" sz="3200" b="1" baseline="-25000" dirty="0">
                <a:solidFill>
                  <a:srgbClr val="333399"/>
                </a:solidFill>
              </a:rPr>
              <a:t>12</a:t>
            </a:r>
            <a:r>
              <a:rPr lang="en-US" altLang="en-US" sz="3200" b="1" dirty="0">
                <a:solidFill>
                  <a:srgbClr val="333399"/>
                </a:solidFill>
              </a:rPr>
              <a:t>O</a:t>
            </a:r>
            <a:r>
              <a:rPr lang="en-US" altLang="en-US" sz="3200" b="1" baseline="-25000" dirty="0">
                <a:solidFill>
                  <a:srgbClr val="333399"/>
                </a:solidFill>
              </a:rPr>
              <a:t>6</a:t>
            </a:r>
            <a:r>
              <a:rPr lang="en-US" altLang="en-US" sz="3200" b="1" dirty="0">
                <a:solidFill>
                  <a:srgbClr val="333399"/>
                </a:solidFill>
              </a:rPr>
              <a:t>)                   corn sugar, dextrose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/>
              <a:t>					</a:t>
            </a: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ribose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	Fructose-honey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Galactose-milk sugar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438401" y="4038601"/>
            <a:ext cx="2206625" cy="1520825"/>
            <a:chOff x="768" y="2352"/>
            <a:chExt cx="1390" cy="958"/>
          </a:xfrm>
        </p:grpSpPr>
        <p:sp>
          <p:nvSpPr>
            <p:cNvPr id="26630" name="AutoShape 5"/>
            <p:cNvSpPr>
              <a:spLocks noChangeArrowheads="1"/>
            </p:cNvSpPr>
            <p:nvPr/>
          </p:nvSpPr>
          <p:spPr bwMode="auto">
            <a:xfrm>
              <a:off x="768" y="2352"/>
              <a:ext cx="1390" cy="958"/>
            </a:xfrm>
            <a:prstGeom prst="hexagon">
              <a:avLst>
                <a:gd name="adj" fmla="val 36273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057" y="2688"/>
              <a:ext cx="84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glucose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350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Glucose and Fructose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E121DC06-0D65-49F4-9CBD-6DBC7B79A5F3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4806951" y="1143001"/>
            <a:ext cx="4098925" cy="4340225"/>
            <a:chOff x="2068" y="720"/>
            <a:chExt cx="2582" cy="2734"/>
          </a:xfrm>
        </p:grpSpPr>
        <p:pic>
          <p:nvPicPr>
            <p:cNvPr id="2867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" y="720"/>
              <a:ext cx="258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79" name="Text Box 6"/>
            <p:cNvSpPr txBox="1">
              <a:spLocks noChangeArrowheads="1"/>
            </p:cNvSpPr>
            <p:nvPr/>
          </p:nvSpPr>
          <p:spPr bwMode="auto">
            <a:xfrm>
              <a:off x="2068" y="720"/>
              <a:ext cx="2582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846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D323DF8C-39F5-4D5D-9041-C960CEF72A49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30725" name="Group 4"/>
          <p:cNvGrpSpPr>
            <a:grpSpLocks/>
          </p:cNvGrpSpPr>
          <p:nvPr/>
        </p:nvGrpSpPr>
        <p:grpSpPr bwMode="auto">
          <a:xfrm>
            <a:off x="3276601" y="1657351"/>
            <a:ext cx="7159625" cy="3311525"/>
            <a:chOff x="1104" y="1044"/>
            <a:chExt cx="4510" cy="2086"/>
          </a:xfrm>
        </p:grpSpPr>
        <p:pic>
          <p:nvPicPr>
            <p:cNvPr id="307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44"/>
              <a:ext cx="4510" cy="2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1104" y="1044"/>
              <a:ext cx="4510" cy="2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0606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3783136A-98B8-4A84-ADE6-77D7347986BB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90800" y="3508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90800" y="1371600"/>
            <a:ext cx="7162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 marL="739775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Disaccharide:</a:t>
            </a:r>
            <a:r>
              <a:rPr lang="en-US" alt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two sugar unit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</a:p>
          <a:p>
            <a:pPr lvl="1" defTabSz="457200" fontAlgn="base"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–"/>
              <a:defRPr/>
            </a:pP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 (glucose+fructose)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352801" y="3657600"/>
            <a:ext cx="5102225" cy="1747838"/>
            <a:chOff x="1152" y="2304"/>
            <a:chExt cx="3214" cy="1101"/>
          </a:xfrm>
        </p:grpSpPr>
        <p:grpSp>
          <p:nvGrpSpPr>
            <p:cNvPr id="32774" name="Group 5"/>
            <p:cNvGrpSpPr>
              <a:grpSpLocks/>
            </p:cNvGrpSpPr>
            <p:nvPr/>
          </p:nvGrpSpPr>
          <p:grpSpPr bwMode="auto">
            <a:xfrm>
              <a:off x="2911" y="2304"/>
              <a:ext cx="1455" cy="1101"/>
              <a:chOff x="2911" y="2304"/>
              <a:chExt cx="1455" cy="1101"/>
            </a:xfrm>
          </p:grpSpPr>
          <p:sp>
            <p:nvSpPr>
              <p:cNvPr id="32779" name="AutoShape 6"/>
              <p:cNvSpPr>
                <a:spLocks noChangeArrowheads="1"/>
              </p:cNvSpPr>
              <p:nvPr/>
            </p:nvSpPr>
            <p:spPr bwMode="auto">
              <a:xfrm>
                <a:off x="2911" y="2304"/>
                <a:ext cx="1455" cy="1101"/>
              </a:xfrm>
              <a:prstGeom prst="hexagon">
                <a:avLst>
                  <a:gd name="adj" fmla="val 33038"/>
                  <a:gd name="vf" fmla="val 115470"/>
                </a:avLst>
              </a:prstGeom>
              <a:solidFill>
                <a:srgbClr val="CCCCFF"/>
              </a:solidFill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3" name="Text Box 7"/>
              <p:cNvSpPr txBox="1">
                <a:spLocks noChangeArrowheads="1"/>
              </p:cNvSpPr>
              <p:nvPr/>
            </p:nvSpPr>
            <p:spPr bwMode="auto">
              <a:xfrm>
                <a:off x="3233" y="2690"/>
                <a:ext cx="880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en-US" altLang="en-US" b="1" dirty="0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fructose</a:t>
                </a:r>
              </a:p>
            </p:txBody>
          </p:sp>
        </p:grpSp>
        <p:grpSp>
          <p:nvGrpSpPr>
            <p:cNvPr id="32775" name="Group 8"/>
            <p:cNvGrpSpPr>
              <a:grpSpLocks/>
            </p:cNvGrpSpPr>
            <p:nvPr/>
          </p:nvGrpSpPr>
          <p:grpSpPr bwMode="auto">
            <a:xfrm>
              <a:off x="1152" y="2304"/>
              <a:ext cx="1455" cy="1101"/>
              <a:chOff x="1152" y="2304"/>
              <a:chExt cx="1455" cy="1101"/>
            </a:xfrm>
          </p:grpSpPr>
          <p:sp>
            <p:nvSpPr>
              <p:cNvPr id="32777" name="AutoShape 9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1455" cy="1101"/>
              </a:xfrm>
              <a:prstGeom prst="hexagon">
                <a:avLst>
                  <a:gd name="adj" fmla="val 33038"/>
                  <a:gd name="vf" fmla="val 115470"/>
                </a:avLst>
              </a:prstGeom>
              <a:solidFill>
                <a:srgbClr val="CCCCFF"/>
              </a:solidFill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6" name="Text Box 10"/>
              <p:cNvSpPr txBox="1">
                <a:spLocks noChangeArrowheads="1"/>
              </p:cNvSpPr>
              <p:nvPr/>
            </p:nvSpPr>
            <p:spPr bwMode="auto">
              <a:xfrm>
                <a:off x="1475" y="2690"/>
                <a:ext cx="847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en-US" altLang="en-US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glucose</a:t>
                </a:r>
              </a:p>
            </p:txBody>
          </p:sp>
        </p:grpSp>
        <p:sp>
          <p:nvSpPr>
            <p:cNvPr id="32776" name="Line 11"/>
            <p:cNvSpPr>
              <a:spLocks noChangeShapeType="1"/>
            </p:cNvSpPr>
            <p:nvPr/>
          </p:nvSpPr>
          <p:spPr bwMode="auto">
            <a:xfrm>
              <a:off x="2609" y="2856"/>
              <a:ext cx="299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047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3276600" y="457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76600" y="1143001"/>
            <a:ext cx="71628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b="1">
                <a:cs typeface="Times New Roman" panose="02020603050405020304" pitchFamily="18" charset="0"/>
              </a:rPr>
              <a:t>Some important disaccharides in the diet: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Sucrose</a:t>
            </a:r>
            <a:r>
              <a:rPr lang="en-US" altLang="en-US" b="1"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= glucose + fructose  (cane sugar or table sugar; in plant sap) 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Lactose</a:t>
            </a:r>
            <a:r>
              <a:rPr lang="en-US" altLang="en-US" b="1">
                <a:cs typeface="Times New Roman" panose="02020603050405020304" pitchFamily="18" charset="0"/>
              </a:rPr>
              <a:t> = </a:t>
            </a:r>
            <a:r>
              <a:rPr lang="en-US" altLang="en-US">
                <a:cs typeface="Times New Roman" panose="02020603050405020304" pitchFamily="18" charset="0"/>
              </a:rPr>
              <a:t>glucose + galactose (found in milk)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latin typeface="Arial Black" panose="020B0A04020102020204" pitchFamily="34" charset="0"/>
            </a:endParaRP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Maltose</a:t>
            </a:r>
            <a:r>
              <a:rPr lang="en-US" altLang="en-US">
                <a:cs typeface="Times New Roman" panose="02020603050405020304" pitchFamily="18" charset="0"/>
              </a:rPr>
              <a:t> = glucose + glucose (malt sugar- germinating seeds and making beer)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4F43B2A6-6BA6-4AA5-89A9-D53D36B3737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6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4400">
                <a:solidFill>
                  <a:srgbClr val="005D7E"/>
                </a:solidFill>
                <a:latin typeface="Comic Sans MS" panose="030F0702030302020204" pitchFamily="66" charset="0"/>
              </a:rPr>
              <a:t>Glucose+Glucose=Maltose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648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E0A8F842-AD1D-4283-B3BC-18EAA62CD54E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4691063" y="1143001"/>
            <a:ext cx="4330700" cy="4340225"/>
            <a:chOff x="1995" y="720"/>
            <a:chExt cx="2728" cy="2734"/>
          </a:xfrm>
        </p:grpSpPr>
        <p:pic>
          <p:nvPicPr>
            <p:cNvPr id="3687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720"/>
              <a:ext cx="272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1995" y="720"/>
              <a:ext cx="272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836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502550DA-E2F9-4B77-A340-CDC40DADB2FA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0" y="350839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05000" y="1143000"/>
            <a:ext cx="8534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Polysaccharide:</a:t>
            </a:r>
            <a:r>
              <a:rPr lang="en-US" alt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many sugar units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Examples:	</a:t>
            </a:r>
            <a:r>
              <a:rPr lang="en-US" altLang="en-US" sz="36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starch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(bread, potatoes)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US" altLang="en-US" sz="36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glycogen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(beef muscle)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en-US" altLang="en-US" sz="36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cellulose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(lettuce,corn)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286000" y="4038601"/>
            <a:ext cx="7883526" cy="2206625"/>
            <a:chOff x="480" y="2544"/>
            <a:chExt cx="4966" cy="1390"/>
          </a:xfrm>
        </p:grpSpPr>
        <p:sp>
          <p:nvSpPr>
            <p:cNvPr id="38918" name="AutoShape 5"/>
            <p:cNvSpPr>
              <a:spLocks noChangeArrowheads="1"/>
            </p:cNvSpPr>
            <p:nvPr/>
          </p:nvSpPr>
          <p:spPr bwMode="auto">
            <a:xfrm>
              <a:off x="1465" y="2544"/>
              <a:ext cx="815" cy="622"/>
            </a:xfrm>
            <a:prstGeom prst="hexagon">
              <a:avLst>
                <a:gd name="adj" fmla="val 32757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585" y="2736"/>
              <a:ext cx="6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glucose</a:t>
              </a:r>
            </a:p>
          </p:txBody>
        </p:sp>
        <p:sp>
          <p:nvSpPr>
            <p:cNvPr id="38920" name="AutoShape 7"/>
            <p:cNvSpPr>
              <a:spLocks noChangeArrowheads="1"/>
            </p:cNvSpPr>
            <p:nvPr/>
          </p:nvSpPr>
          <p:spPr bwMode="auto">
            <a:xfrm>
              <a:off x="480" y="2544"/>
              <a:ext cx="815" cy="622"/>
            </a:xfrm>
            <a:prstGeom prst="hexagon">
              <a:avLst>
                <a:gd name="adj" fmla="val 32757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577" y="2736"/>
              <a:ext cx="6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glucose</a:t>
              </a:r>
            </a:p>
          </p:txBody>
        </p:sp>
        <p:sp>
          <p:nvSpPr>
            <p:cNvPr id="38922" name="Line 9"/>
            <p:cNvSpPr>
              <a:spLocks noChangeShapeType="1"/>
            </p:cNvSpPr>
            <p:nvPr/>
          </p:nvSpPr>
          <p:spPr bwMode="auto">
            <a:xfrm>
              <a:off x="1297" y="2856"/>
              <a:ext cx="166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923" name="AutoShape 10"/>
            <p:cNvSpPr>
              <a:spLocks noChangeArrowheads="1"/>
            </p:cNvSpPr>
            <p:nvPr/>
          </p:nvSpPr>
          <p:spPr bwMode="auto">
            <a:xfrm>
              <a:off x="2016" y="3312"/>
              <a:ext cx="815" cy="622"/>
            </a:xfrm>
            <a:prstGeom prst="hexagon">
              <a:avLst>
                <a:gd name="adj" fmla="val 32757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2136" y="3504"/>
              <a:ext cx="6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glucose</a:t>
              </a:r>
            </a:p>
          </p:txBody>
        </p:sp>
        <p:sp>
          <p:nvSpPr>
            <p:cNvPr id="38925" name="AutoShape 12"/>
            <p:cNvSpPr>
              <a:spLocks noChangeArrowheads="1"/>
            </p:cNvSpPr>
            <p:nvPr/>
          </p:nvSpPr>
          <p:spPr bwMode="auto">
            <a:xfrm>
              <a:off x="1031" y="3312"/>
              <a:ext cx="815" cy="622"/>
            </a:xfrm>
            <a:prstGeom prst="hexagon">
              <a:avLst>
                <a:gd name="adj" fmla="val 32757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1128" y="3504"/>
              <a:ext cx="6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glucose</a:t>
              </a:r>
            </a:p>
          </p:txBody>
        </p:sp>
        <p:sp>
          <p:nvSpPr>
            <p:cNvPr id="38927" name="Line 14"/>
            <p:cNvSpPr>
              <a:spLocks noChangeShapeType="1"/>
            </p:cNvSpPr>
            <p:nvPr/>
          </p:nvSpPr>
          <p:spPr bwMode="auto">
            <a:xfrm>
              <a:off x="1848" y="3624"/>
              <a:ext cx="166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38928" name="Group 15"/>
            <p:cNvGrpSpPr>
              <a:grpSpLocks/>
            </p:cNvGrpSpPr>
            <p:nvPr/>
          </p:nvGrpSpPr>
          <p:grpSpPr bwMode="auto">
            <a:xfrm>
              <a:off x="2592" y="2544"/>
              <a:ext cx="1800" cy="622"/>
              <a:chOff x="2592" y="2544"/>
              <a:chExt cx="1800" cy="622"/>
            </a:xfrm>
          </p:grpSpPr>
          <p:sp>
            <p:nvSpPr>
              <p:cNvPr id="38939" name="AutoShape 16"/>
              <p:cNvSpPr>
                <a:spLocks noChangeArrowheads="1"/>
              </p:cNvSpPr>
              <p:nvPr/>
            </p:nvSpPr>
            <p:spPr bwMode="auto">
              <a:xfrm>
                <a:off x="3577" y="2544"/>
                <a:ext cx="815" cy="622"/>
              </a:xfrm>
              <a:prstGeom prst="hexagon">
                <a:avLst>
                  <a:gd name="adj" fmla="val 32757"/>
                  <a:gd name="vf" fmla="val 115470"/>
                </a:avLst>
              </a:prstGeom>
              <a:solidFill>
                <a:srgbClr val="CCCCFF"/>
              </a:solidFill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45" name="Text Box 17"/>
              <p:cNvSpPr txBox="1">
                <a:spLocks noChangeArrowheads="1"/>
              </p:cNvSpPr>
              <p:nvPr/>
            </p:nvSpPr>
            <p:spPr bwMode="auto">
              <a:xfrm>
                <a:off x="3697" y="2736"/>
                <a:ext cx="602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en-US" altLang="en-US" sz="16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glucose</a:t>
                </a:r>
              </a:p>
            </p:txBody>
          </p:sp>
          <p:sp>
            <p:nvSpPr>
              <p:cNvPr id="38941" name="AutoShape 18"/>
              <p:cNvSpPr>
                <a:spLocks noChangeArrowheads="1"/>
              </p:cNvSpPr>
              <p:nvPr/>
            </p:nvSpPr>
            <p:spPr bwMode="auto">
              <a:xfrm>
                <a:off x="2592" y="2544"/>
                <a:ext cx="815" cy="622"/>
              </a:xfrm>
              <a:prstGeom prst="hexagon">
                <a:avLst>
                  <a:gd name="adj" fmla="val 32757"/>
                  <a:gd name="vf" fmla="val 115470"/>
                </a:avLst>
              </a:prstGeom>
              <a:solidFill>
                <a:srgbClr val="CCCCFF"/>
              </a:solidFill>
              <a:ln w="381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US" alt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2547" name="Text Box 19"/>
              <p:cNvSpPr txBox="1">
                <a:spLocks noChangeArrowheads="1"/>
              </p:cNvSpPr>
              <p:nvPr/>
            </p:nvSpPr>
            <p:spPr bwMode="auto">
              <a:xfrm>
                <a:off x="2689" y="2736"/>
                <a:ext cx="602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omic Sans MS" panose="030F0702030302020204" pitchFamily="66" charset="0"/>
                    <a:cs typeface="Arial Unicode MS" panose="020B0604020202020204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defRPr/>
                </a:pPr>
                <a:r>
                  <a:rPr lang="en-US" altLang="en-US" sz="16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</a:rPr>
                  <a:t>glucose</a:t>
                </a:r>
              </a:p>
            </p:txBody>
          </p:sp>
          <p:sp>
            <p:nvSpPr>
              <p:cNvPr id="38943" name="Line 20"/>
              <p:cNvSpPr>
                <a:spLocks noChangeShapeType="1"/>
              </p:cNvSpPr>
              <p:nvPr/>
            </p:nvSpPr>
            <p:spPr bwMode="auto">
              <a:xfrm>
                <a:off x="3409" y="2856"/>
                <a:ext cx="166" cy="0"/>
              </a:xfrm>
              <a:prstGeom prst="line">
                <a:avLst/>
              </a:prstGeom>
              <a:noFill/>
              <a:ln w="572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8929" name="AutoShape 21"/>
            <p:cNvSpPr>
              <a:spLocks noChangeArrowheads="1"/>
            </p:cNvSpPr>
            <p:nvPr/>
          </p:nvSpPr>
          <p:spPr bwMode="auto">
            <a:xfrm>
              <a:off x="4080" y="3312"/>
              <a:ext cx="815" cy="622"/>
            </a:xfrm>
            <a:prstGeom prst="hexagon">
              <a:avLst>
                <a:gd name="adj" fmla="val 32757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4200" y="3504"/>
              <a:ext cx="6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glucose</a:t>
              </a:r>
            </a:p>
          </p:txBody>
        </p:sp>
        <p:sp>
          <p:nvSpPr>
            <p:cNvPr id="38931" name="AutoShape 23"/>
            <p:cNvSpPr>
              <a:spLocks noChangeArrowheads="1"/>
            </p:cNvSpPr>
            <p:nvPr/>
          </p:nvSpPr>
          <p:spPr bwMode="auto">
            <a:xfrm>
              <a:off x="3095" y="3312"/>
              <a:ext cx="815" cy="622"/>
            </a:xfrm>
            <a:prstGeom prst="hexagon">
              <a:avLst>
                <a:gd name="adj" fmla="val 32757"/>
                <a:gd name="vf" fmla="val 115470"/>
              </a:avLst>
            </a:prstGeom>
            <a:solidFill>
              <a:srgbClr val="CCCCFF"/>
            </a:solidFill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3169" y="3504"/>
              <a:ext cx="60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glucose</a:t>
              </a:r>
            </a:p>
          </p:txBody>
        </p:sp>
        <p:sp>
          <p:nvSpPr>
            <p:cNvPr id="38933" name="Line 25"/>
            <p:cNvSpPr>
              <a:spLocks noChangeShapeType="1"/>
            </p:cNvSpPr>
            <p:nvPr/>
          </p:nvSpPr>
          <p:spPr bwMode="auto">
            <a:xfrm>
              <a:off x="3912" y="3624"/>
              <a:ext cx="166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934" name="Line 26"/>
            <p:cNvSpPr>
              <a:spLocks noChangeShapeType="1"/>
            </p:cNvSpPr>
            <p:nvPr/>
          </p:nvSpPr>
          <p:spPr bwMode="auto">
            <a:xfrm>
              <a:off x="2256" y="2880"/>
              <a:ext cx="334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935" name="Line 27"/>
            <p:cNvSpPr>
              <a:spLocks noChangeShapeType="1"/>
            </p:cNvSpPr>
            <p:nvPr/>
          </p:nvSpPr>
          <p:spPr bwMode="auto">
            <a:xfrm>
              <a:off x="2832" y="3648"/>
              <a:ext cx="286" cy="0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936" name="Line 28"/>
            <p:cNvSpPr>
              <a:spLocks noChangeShapeType="1"/>
            </p:cNvSpPr>
            <p:nvPr/>
          </p:nvSpPr>
          <p:spPr bwMode="auto">
            <a:xfrm flipV="1">
              <a:off x="1632" y="3166"/>
              <a:ext cx="46" cy="146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937" name="Line 29"/>
            <p:cNvSpPr>
              <a:spLocks noChangeShapeType="1"/>
            </p:cNvSpPr>
            <p:nvPr/>
          </p:nvSpPr>
          <p:spPr bwMode="auto">
            <a:xfrm flipV="1">
              <a:off x="3696" y="3166"/>
              <a:ext cx="94" cy="146"/>
            </a:xfrm>
            <a:prstGeom prst="line">
              <a:avLst/>
            </a:prstGeom>
            <a:noFill/>
            <a:ln w="572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4502" y="2857"/>
              <a:ext cx="94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mic Sans MS" panose="030F0702030302020204" pitchFamily="66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n-US" alt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cellulose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12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428</Words>
  <Application>Microsoft Office PowerPoint</Application>
  <PresentationFormat>Widescreen</PresentationFormat>
  <Paragraphs>113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Unicode MS</vt:lpstr>
      <vt:lpstr>Calibri</vt:lpstr>
      <vt:lpstr>Comic Sans MS</vt:lpstr>
      <vt:lpstr>Symbol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Windows User</cp:lastModifiedBy>
  <cp:revision>2</cp:revision>
  <dcterms:created xsi:type="dcterms:W3CDTF">2016-01-19T15:25:17Z</dcterms:created>
  <dcterms:modified xsi:type="dcterms:W3CDTF">2018-07-31T20:46:50Z</dcterms:modified>
</cp:coreProperties>
</file>