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85" r:id="rId2"/>
    <p:sldId id="256" r:id="rId3"/>
    <p:sldId id="338" r:id="rId4"/>
    <p:sldId id="337" r:id="rId5"/>
    <p:sldId id="339" r:id="rId6"/>
    <p:sldId id="257" r:id="rId7"/>
    <p:sldId id="500" r:id="rId8"/>
    <p:sldId id="284" r:id="rId9"/>
    <p:sldId id="283" r:id="rId10"/>
    <p:sldId id="476" r:id="rId11"/>
    <p:sldId id="479" r:id="rId12"/>
    <p:sldId id="480" r:id="rId13"/>
    <p:sldId id="477" r:id="rId14"/>
    <p:sldId id="481" r:id="rId15"/>
    <p:sldId id="482" r:id="rId16"/>
    <p:sldId id="341" r:id="rId17"/>
    <p:sldId id="280" r:id="rId18"/>
    <p:sldId id="471" r:id="rId19"/>
    <p:sldId id="342" r:id="rId20"/>
    <p:sldId id="344" r:id="rId21"/>
    <p:sldId id="346" r:id="rId22"/>
    <p:sldId id="345" r:id="rId23"/>
    <p:sldId id="498" r:id="rId24"/>
    <p:sldId id="352" r:id="rId25"/>
    <p:sldId id="464" r:id="rId26"/>
    <p:sldId id="349" r:id="rId27"/>
    <p:sldId id="473" r:id="rId28"/>
    <p:sldId id="474" r:id="rId29"/>
    <p:sldId id="465" r:id="rId30"/>
    <p:sldId id="351" r:id="rId31"/>
    <p:sldId id="466" r:id="rId32"/>
    <p:sldId id="278" r:id="rId33"/>
    <p:sldId id="472" r:id="rId34"/>
    <p:sldId id="353" r:id="rId35"/>
    <p:sldId id="273" r:id="rId36"/>
    <p:sldId id="354" r:id="rId37"/>
    <p:sldId id="272" r:id="rId38"/>
    <p:sldId id="356" r:id="rId39"/>
    <p:sldId id="355" r:id="rId40"/>
    <p:sldId id="360" r:id="rId41"/>
    <p:sldId id="359" r:id="rId42"/>
    <p:sldId id="357" r:id="rId43"/>
    <p:sldId id="371" r:id="rId44"/>
    <p:sldId id="373" r:id="rId45"/>
    <p:sldId id="374" r:id="rId46"/>
    <p:sldId id="380" r:id="rId47"/>
    <p:sldId id="379" r:id="rId48"/>
    <p:sldId id="458" r:id="rId49"/>
    <p:sldId id="456" r:id="rId50"/>
    <p:sldId id="457" r:id="rId51"/>
    <p:sldId id="459" r:id="rId52"/>
    <p:sldId id="435" r:id="rId53"/>
    <p:sldId id="436" r:id="rId54"/>
    <p:sldId id="375" r:id="rId55"/>
    <p:sldId id="391" r:id="rId56"/>
    <p:sldId id="392" r:id="rId57"/>
    <p:sldId id="404" r:id="rId58"/>
    <p:sldId id="467" r:id="rId59"/>
    <p:sldId id="406" r:id="rId60"/>
    <p:sldId id="407" r:id="rId61"/>
    <p:sldId id="409" r:id="rId62"/>
    <p:sldId id="411" r:id="rId63"/>
    <p:sldId id="412" r:id="rId64"/>
    <p:sldId id="413" r:id="rId65"/>
    <p:sldId id="468" r:id="rId66"/>
    <p:sldId id="499" r:id="rId67"/>
    <p:sldId id="420" r:id="rId68"/>
    <p:sldId id="421" r:id="rId69"/>
    <p:sldId id="422" r:id="rId70"/>
    <p:sldId id="423" r:id="rId71"/>
    <p:sldId id="462" r:id="rId72"/>
    <p:sldId id="463" r:id="rId73"/>
    <p:sldId id="47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FFFF"/>
    <a:srgbClr val="CCFFCC"/>
    <a:srgbClr val="FFCCFF"/>
    <a:srgbClr val="CCFFFF"/>
    <a:srgbClr val="CC0099"/>
    <a:srgbClr val="33CC33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5380" autoAdjust="0"/>
  </p:normalViewPr>
  <p:slideViewPr>
    <p:cSldViewPr>
      <p:cViewPr varScale="1">
        <p:scale>
          <a:sx n="87" d="100"/>
          <a:sy n="87" d="100"/>
        </p:scale>
        <p:origin x="10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71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25.xml"/><Relationship Id="rId1" Type="http://schemas.openxmlformats.org/officeDocument/2006/relationships/slide" Target="slides/slide16.xml"/><Relationship Id="rId4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exia Walker" userId="61f25689de453594" providerId="LiveId" clId="{97BF57FB-9A6A-44A5-A58C-9E01064EE87C}"/>
    <pc:docChg chg="modSld">
      <pc:chgData name="Felexia Walker" userId="61f25689de453594" providerId="LiveId" clId="{97BF57FB-9A6A-44A5-A58C-9E01064EE87C}" dt="2019-03-11T23:26:29.322" v="0" actId="1035"/>
      <pc:docMkLst>
        <pc:docMk/>
      </pc:docMkLst>
      <pc:sldChg chg="modSp">
        <pc:chgData name="Felexia Walker" userId="61f25689de453594" providerId="LiveId" clId="{97BF57FB-9A6A-44A5-A58C-9E01064EE87C}" dt="2019-03-11T23:26:29.322" v="0" actId="1035"/>
        <pc:sldMkLst>
          <pc:docMk/>
          <pc:sldMk cId="0" sldId="476"/>
        </pc:sldMkLst>
        <pc:spChg chg="mod">
          <ac:chgData name="Felexia Walker" userId="61f25689de453594" providerId="LiveId" clId="{97BF57FB-9A6A-44A5-A58C-9E01064EE87C}" dt="2019-03-11T23:26:29.322" v="0" actId="1035"/>
          <ac:spMkLst>
            <pc:docMk/>
            <pc:sldMk cId="0" sldId="476"/>
            <ac:spMk id="436228" creationId="{6077BB9D-8A4C-4806-B7B0-945DD9300BB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1AAB978-B8EF-4E5E-88F3-7FF41E33E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06AF8FE-5D99-4BA5-942D-5F32AB4674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1AD5182B-D99A-4222-BE26-7A4C978BF4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7DAF296-BF59-491F-9B44-5620E18630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D70EB4-9B2A-4ECC-855B-D1DEADF0E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22:49:55.6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22:49:58.8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1T22:49:56.81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257 0</inkml:trace>
  <inkml:trace contextRef="#ctx0" brushRef="#br0" timeOffset="704.003">129 65</inkml:trace>
  <inkml:trace contextRef="#ctx0" brushRef="#br0" timeOffset="1446.5909">0 65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C09627D-9996-4F42-B998-4889300229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3754D4D-F7EE-4FF5-948B-8942442B62C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F5FB55-5FEC-4956-843D-A674BCC85B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0C1558F2-BCC0-499B-84BC-7F54037D19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B24ADD4B-FA10-44D8-B9C9-C6609488F3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>
            <a:extLst>
              <a:ext uri="{FF2B5EF4-FFF2-40B4-BE49-F238E27FC236}">
                <a16:creationId xmlns:a16="http://schemas.microsoft.com/office/drawing/2014/main" id="{58A3B486-4EDF-49A2-B55E-5B301227E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C39071-55C5-4A8E-A2E3-E2B717309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93741D0-31C9-4DFF-98A1-19BA27C4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CD1603-239F-4FCE-9A91-904A03397301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A02520F-A318-4B3C-AF0E-67917ACDA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945D248-409C-489B-9710-3E397EDE7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32A6E8B-56D1-40E2-86F5-4F20128CA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5FC22D-61DA-4796-97F3-E44B8E39BDC5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8E24CB8-8C77-4B5B-84B8-1CE282C3B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7DA7A32-36B1-43C4-A336-059AB4E50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8412D05-E394-4F7E-8410-F9488814DE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6B94B2-1A18-43FC-92F1-088D6B48D2DC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A95EE792-9977-4374-A01E-37BF6EC85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805CB1A-43B0-42BB-9169-90925A36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DF4F879-955C-41E5-8092-B0C0EC1FD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DD7DB6-D3A0-4A49-93EA-EEF0797E0BEA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F689FB7-8210-4074-BE04-4A8793C6C2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A925C453-5B42-4DC3-95CC-4987C5FFD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4C071B2-A495-4655-B0C8-1D73C9A13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52D42C-84E4-4099-8B49-E714A108AF8A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E1199168-5E62-459C-B8D5-C1F7DDCF2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E615AC9-DA44-4EBF-BE37-7760252EE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502765F-FD2A-40DF-B18B-582323133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2415C7-BFF7-43E5-81D8-6BC658A69573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E15EAC2-78FE-405D-9932-658592EE8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4C6C4BE-5656-4C2C-B4CF-DE99BC4CB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15DA11F-9CE0-4138-9285-74159AADE3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779DF2-6EB9-4D69-8EE6-61F696553997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4752CDE-699D-49F9-8EE1-B56B5F5FF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BDD69B-5592-4C09-B955-DC26A977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D0519C86-B05E-46CD-B36D-843981705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CCD9F9-948C-40B7-A1BE-A4925E19E6BB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21DFE88-5C2C-4639-8A7C-F28D8DCB5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DCFA97C-FD77-4C61-A6F7-6DB9D972A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A5D3A9-B47A-4EDF-B0E1-7FB636585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320620-55A2-4EBA-AFC0-B651E83ED309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C8FD75C-7EAA-4736-B311-FCF2E7674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CFD4ACD-2F74-4D25-A939-DC03F4E9D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AA1A1A6-17C8-4663-87D1-0B784B8EF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B8FDE9-2DF4-4EDD-A6D3-9E95C33CA735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0639912-B11C-4A5F-BA2D-C5076B555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8942719-208E-4C58-9D72-BC339B3C1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FAD8A31-3032-4F74-B305-F7B40787B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5D01BD-D46D-4F16-AA2B-8E41B556E93D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508F6B9-3D6D-4F16-9699-AA73D003BE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BD3AAA6-A3A0-4010-9E4B-E74E9CFE8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7DDAB78-C579-405A-BCC7-73BBEF33E9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9A50E9-A4F6-48AB-9C79-ED2BA8FC9434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6ED246E-76C7-4956-B610-991D1F604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88AB551-A241-4D1C-A85A-2DA120D56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082ABA8-C53C-45DF-9386-7D9A9E711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FC6994-F96C-43B6-A988-5D80406318D8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DC020A6F-2B91-443B-848F-EFD6FB13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7F2E5C4-BDC8-42E0-954B-452A86467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D185C37-9755-4014-B3BD-5871B7C22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902D02E-E211-4A67-8192-D67B880E99EC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8DA7B5A-27A9-4776-8470-FDA615311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BDF56855-E82C-4113-9B68-5046BCAE6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6F500A3E-AEA6-4C62-8CA7-E0ED5AD3F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1E7C33-FB8A-4B32-8FB8-464EAFF6B5A6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7BC9D0F-CD10-4279-8B72-BCE6193D2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E634CC1-C37C-4076-AD8F-497ED2456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65F4E77B-42C8-4983-B1A1-E687DDDBE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8F2A6A-DA78-46F5-AA80-E904C5BF9CFD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D81582D7-6826-42B1-91B2-153DE0FB4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123756B-AE48-4730-BAA6-B4A300EFE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3C7B5D-E499-4AA2-B8C8-4EA6B1B1F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224E3-43F4-4F78-AEDD-009886B15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10180-C96E-438A-9219-05ABC36DCC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B4F8-C45A-4461-AE0B-9AE540728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8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6E667A-0D5E-4218-B852-F325A5083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99AEB8-6910-4FA4-BD13-4D3523895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28082-ED68-499A-8512-60673E164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C6DF-3838-4166-A4FD-6388A06EE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8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A4D412-60AB-43C3-89AD-68A04DE78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9E9CF3-9E20-42F1-BC27-1A5F3D561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2BA32-09C0-4EA8-BCD4-3DF38ADED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B7410-B81E-45DA-A977-0DD567FB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98372-F65F-477F-9E14-B75FDC6EA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EDDBB-2337-4C78-9CBE-4089CE198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4A848-EF73-431A-8DA8-F441133F5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C27EE-A793-4CCD-A15F-63EF881A2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80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90352-D27D-4C7B-A72E-0FEC07AB4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87687-2245-4DA2-B3AD-EF5D13C8F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F907D-86E0-42E0-9820-76D27D563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2945-8BC9-4F06-9303-F7A0A8E0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44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F50149-B8BA-40EA-B592-00DE24380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DBDEE4-CBBA-4187-8FB0-F17490876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FEDFB0-F8AD-4DA9-B38F-F15D7DD85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0FB4-A7ED-440C-B271-171168B50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07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739CEB-410C-44E6-83EC-3CECD7892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3709EB-2A3F-4F2A-9E67-CF513E4EB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B8242-3E0B-4D0E-9ADD-A662350DB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DD59-4898-4E7C-B1E9-A82DF8F66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44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05EA6-B1F6-457F-8FC6-666A5E9E7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366CE-9213-4742-B0BE-F4EC3E650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7D9F8-34C8-462A-914C-7CECFB576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3D2AA-DD19-4E70-B949-8D23974F1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5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3430D-3969-404F-88BD-502F31411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64346C-6A7D-4EDE-A393-B7EBBB5F7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26D6DC-D334-43F0-8862-8181EDA6F7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4BAF-2ABC-4AD9-B3CB-3F338DA8F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4C96B0-0279-4E56-8635-5E65FE26E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7972A8-6619-41DA-99F9-379DC7335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642CF3-C557-48B1-942F-24F5ADDEA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399C-7F82-4E12-913A-CD1364749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71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B4E403-CB2E-4CCE-AAD3-CC00B3266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DB43A1-E623-4E0F-A78B-74D968A09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FCB2AF-BC2E-4548-B698-FBEA6F0C3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84C3-CE5E-4312-89E4-7D26D9103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3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DA693-A304-401A-B5E4-6EA56DD53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DB475-4E2B-43C2-9600-D35AC3ABF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A5752-ED5E-417A-B284-4DCB697A4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F183-97B3-41A7-9D65-CF3581EDE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04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4AE45-FD81-429E-8541-1903D6784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81DD3-2AC3-4ED6-BE73-C1E0F774E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070A03-22EA-40A0-97C0-27A0BB736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A8C7-D371-4EDC-9010-896851F55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8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5138B6-AB0E-49CA-AE19-A88CB5B48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FFA866-D194-4DEF-9EDF-1392C3080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F00A29-5396-44A9-8A98-A1CD891D5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5C83DA-4DA8-4541-89CF-E42DF9E37C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DAFEF9-944D-4922-877D-8CA938482E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0F7A-BF32-4081-A141-A4AFD895B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javascript:history.back()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anvideosearch.com/media/action/yt/watch?videoId=XaI5IRuS2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fYf_rPWUdY?start=64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BHS2003\homet\riedellke\My%20Documents\sounds\Arlo%20Guthrie%20-%20City%20of%20New%20Orleans.mp3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://www.cleanvideosearch.com/media/action/yt/watch?videoId=g266Uwp6Zn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jimdirden.com/woodyfest2004/artists/pages/guthrie-arlo_wgf04_cd9_3289.ht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sickle-cell-anemia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nopheles_stephensi.jpe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fN7rOwDyMQ" TargetMode="Externa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anvideosearch.com/media/action/yt/watch?videoId=Fw0CBMw0io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leanvideosearch.com/media/action/yt/watch?v=-zvUqh0vXQo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gif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FDCF7D-7123-4F15-80B8-016BA0E2E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Georgia" panose="02040502050405020303" pitchFamily="18" charset="0"/>
              </a:rPr>
              <a:t>The Human Genome</a:t>
            </a:r>
          </a:p>
        </p:txBody>
      </p:sp>
      <p:pic>
        <p:nvPicPr>
          <p:cNvPr id="4099" name="Picture 6" descr="arlo album">
            <a:extLst>
              <a:ext uri="{FF2B5EF4-FFF2-40B4-BE49-F238E27FC236}">
                <a16:creationId xmlns:a16="http://schemas.microsoft.com/office/drawing/2014/main" id="{3FD8233D-28D5-4B66-9B04-5F98C6657D0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438400"/>
            <a:ext cx="3733800" cy="3617913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0F283B0-6775-48E7-BE05-E81D2766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10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____________- Most mutations have little or no effect on gene ____________.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_____________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code can absorb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many mutations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without changing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amino acid sequence.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UUC and UUU both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code for same </a:t>
            </a:r>
            <a:br>
              <a:rPr lang="en-US" altLang="en-US">
                <a:latin typeface="Georgia" panose="02040502050405020303" pitchFamily="18" charset="0"/>
              </a:rPr>
            </a:br>
            <a:r>
              <a:rPr lang="en-US" altLang="en-US">
                <a:latin typeface="Georgia" panose="02040502050405020303" pitchFamily="18" charset="0"/>
              </a:rPr>
              <a:t>amino acid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E493E03-2FCA-4B2A-9720-743F6A134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MUTATIONS can be:</a:t>
            </a:r>
          </a:p>
        </p:txBody>
      </p:sp>
      <p:sp>
        <p:nvSpPr>
          <p:cNvPr id="436228" name="Text Box 4">
            <a:extLst>
              <a:ext uri="{FF2B5EF4-FFF2-40B4-BE49-F238E27FC236}">
                <a16:creationId xmlns:a16="http://schemas.microsoft.com/office/drawing/2014/main" id="{6077BB9D-8A4C-4806-B7B0-945DD930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320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Georgia" panose="02040502050405020303" pitchFamily="18" charset="0"/>
              </a:rPr>
              <a:t>NEUTRAL</a:t>
            </a:r>
          </a:p>
        </p:txBody>
      </p:sp>
      <p:sp>
        <p:nvSpPr>
          <p:cNvPr id="436229" name="Rectangle 5">
            <a:extLst>
              <a:ext uri="{FF2B5EF4-FFF2-40B4-BE49-F238E27FC236}">
                <a16:creationId xmlns:a16="http://schemas.microsoft.com/office/drawing/2014/main" id="{050810E6-9AC6-4A5F-8B23-A191D364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71600"/>
            <a:ext cx="1980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Georgia" panose="02040502050405020303" pitchFamily="18" charset="0"/>
              </a:rPr>
              <a:t>function</a:t>
            </a:r>
          </a:p>
        </p:txBody>
      </p:sp>
      <p:sp>
        <p:nvSpPr>
          <p:cNvPr id="436230" name="Rectangle 6">
            <a:extLst>
              <a:ext uri="{FF2B5EF4-FFF2-40B4-BE49-F238E27FC236}">
                <a16:creationId xmlns:a16="http://schemas.microsoft.com/office/drawing/2014/main" id="{B844D8E7-F8A1-40A3-9E39-C0D030A5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3429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Georgia" panose="02040502050405020303" pitchFamily="18" charset="0"/>
              </a:rPr>
              <a:t>REDUNDANCY</a:t>
            </a:r>
          </a:p>
        </p:txBody>
      </p:sp>
      <p:pic>
        <p:nvPicPr>
          <p:cNvPr id="12295" name="Picture 10" descr="codon wheel">
            <a:extLst>
              <a:ext uri="{FF2B5EF4-FFF2-40B4-BE49-F238E27FC236}">
                <a16:creationId xmlns:a16="http://schemas.microsoft.com/office/drawing/2014/main" id="{C636F309-ABF0-47A8-AC99-58D51B2E3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5989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9" grpId="0"/>
      <p:bldP spid="4362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EF52B2-AC02-477B-AF28-E7843AE0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915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 - Mutations that produce ______________  are usually harmful.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Harmful mutations are associated with many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________________ and can cause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0913D8-0796-4A40-98A5-956BE9682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>
                <a:latin typeface="Georgia" panose="02040502050405020303" pitchFamily="18" charset="0"/>
              </a:rPr>
              <a:t>MUTATIONS can be:</a:t>
            </a:r>
          </a:p>
        </p:txBody>
      </p:sp>
      <p:sp>
        <p:nvSpPr>
          <p:cNvPr id="439300" name="Text Box 4">
            <a:extLst>
              <a:ext uri="{FF2B5EF4-FFF2-40B4-BE49-F238E27FC236}">
                <a16:creationId xmlns:a16="http://schemas.microsoft.com/office/drawing/2014/main" id="{2B12784A-D1E1-4C98-AF91-35400622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201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3333FF"/>
                </a:solidFill>
                <a:latin typeface="Comic Sans MS" panose="030F0702030302020204" pitchFamily="66" charset="0"/>
              </a:rPr>
              <a:t>HARMFUL</a:t>
            </a:r>
          </a:p>
        </p:txBody>
      </p:sp>
      <p:sp>
        <p:nvSpPr>
          <p:cNvPr id="439302" name="Rectangle 6">
            <a:extLst>
              <a:ext uri="{FF2B5EF4-FFF2-40B4-BE49-F238E27FC236}">
                <a16:creationId xmlns:a16="http://schemas.microsoft.com/office/drawing/2014/main" id="{5BDBBC89-85E7-487B-AFE9-8DAB20107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3771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defective proteins</a:t>
            </a:r>
          </a:p>
        </p:txBody>
      </p:sp>
      <p:sp>
        <p:nvSpPr>
          <p:cNvPr id="439304" name="Rectangle 8">
            <a:extLst>
              <a:ext uri="{FF2B5EF4-FFF2-40B4-BE49-F238E27FC236}">
                <a16:creationId xmlns:a16="http://schemas.microsoft.com/office/drawing/2014/main" id="{EBA4AD19-DBC1-40FA-A88A-62444F76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3578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genetic disorders</a:t>
            </a:r>
          </a:p>
        </p:txBody>
      </p:sp>
      <p:sp>
        <p:nvSpPr>
          <p:cNvPr id="439305" name="Rectangle 9">
            <a:extLst>
              <a:ext uri="{FF2B5EF4-FFF2-40B4-BE49-F238E27FC236}">
                <a16:creationId xmlns:a16="http://schemas.microsoft.com/office/drawing/2014/main" id="{1BCA2602-D373-4ECE-ADC2-2D02824E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29000"/>
            <a:ext cx="146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cancer</a:t>
            </a:r>
          </a:p>
        </p:txBody>
      </p:sp>
      <p:pic>
        <p:nvPicPr>
          <p:cNvPr id="13320" name="Picture 10" descr="polydact">
            <a:extLst>
              <a:ext uri="{FF2B5EF4-FFF2-40B4-BE49-F238E27FC236}">
                <a16:creationId xmlns:a16="http://schemas.microsoft.com/office/drawing/2014/main" id="{B8B2659E-426C-493C-AFE5-21BE4D96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7648" b="41559"/>
          <a:stretch>
            <a:fillRect/>
          </a:stretch>
        </p:blipFill>
        <p:spPr bwMode="auto">
          <a:xfrm>
            <a:off x="6096000" y="3810000"/>
            <a:ext cx="2851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matt MD">
            <a:extLst>
              <a:ext uri="{FF2B5EF4-FFF2-40B4-BE49-F238E27FC236}">
                <a16:creationId xmlns:a16="http://schemas.microsoft.com/office/drawing/2014/main" id="{AB7DAF40-D46C-4104-BD53-07F6BFB71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/>
      <p:bldP spid="439304" grpId="0"/>
      <p:bldP spid="439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9C5B428-049F-4315-A1E4-2FE682AC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610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 - </a:t>
            </a:r>
            <a:r>
              <a:rPr lang="en-US" altLang="en-US" b="1">
                <a:latin typeface="Comic Sans MS" panose="030F0702030302020204" pitchFamily="66" charset="0"/>
              </a:rPr>
              <a:t>Some mutations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change proteins that are so vital to life that they cause death, usually before birth.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50% of pregnancies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abort spontaneously have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genetic abnormalities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8FE78D3-488C-42B8-B791-DADE52966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>
                <a:latin typeface="Georgia" panose="02040502050405020303" pitchFamily="18" charset="0"/>
              </a:rPr>
              <a:t>MUTATIONS can be:</a:t>
            </a:r>
          </a:p>
        </p:txBody>
      </p:sp>
      <p:sp>
        <p:nvSpPr>
          <p:cNvPr id="440324" name="Text Box 4">
            <a:extLst>
              <a:ext uri="{FF2B5EF4-FFF2-40B4-BE49-F238E27FC236}">
                <a16:creationId xmlns:a16="http://schemas.microsoft.com/office/drawing/2014/main" id="{8D27427A-5A43-4007-8D4B-B47F5F5B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20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Comic Sans MS" panose="030F0702030302020204" pitchFamily="66" charset="0"/>
              </a:rPr>
              <a:t>LETHAL</a:t>
            </a:r>
          </a:p>
        </p:txBody>
      </p:sp>
      <p:pic>
        <p:nvPicPr>
          <p:cNvPr id="14341" name="Picture 11" descr="tombstone-RIP">
            <a:extLst>
              <a:ext uri="{FF2B5EF4-FFF2-40B4-BE49-F238E27FC236}">
                <a16:creationId xmlns:a16="http://schemas.microsoft.com/office/drawing/2014/main" id="{CF4C9042-E9C9-4309-8FE8-B401FB05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093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2">
            <a:extLst>
              <a:ext uri="{FF2B5EF4-FFF2-40B4-BE49-F238E27FC236}">
                <a16:creationId xmlns:a16="http://schemas.microsoft.com/office/drawing/2014/main" id="{FABA24BE-02EA-46EC-A97D-0F9945A1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324600"/>
            <a:ext cx="4678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http://www.global-warming-and-the-climate.com/images/tombstone-RIP.gif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552EE1-6DD9-451A-9030-9C718384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84582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Mutations can help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organism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Provide a way for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species to change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over time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57E3960-2CAD-402E-8E20-CFC9A4B9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610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____________- Mutations are also a source of ______________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population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2B47371-76C8-4B2D-941E-68137A3BF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400">
                <a:latin typeface="Georgia" panose="02040502050405020303" pitchFamily="18" charset="0"/>
              </a:rPr>
              <a:t>MUTATIONS can be:</a:t>
            </a:r>
          </a:p>
        </p:txBody>
      </p:sp>
      <p:sp>
        <p:nvSpPr>
          <p:cNvPr id="437253" name="Text Box 5">
            <a:extLst>
              <a:ext uri="{FF2B5EF4-FFF2-40B4-BE49-F238E27FC236}">
                <a16:creationId xmlns:a16="http://schemas.microsoft.com/office/drawing/2014/main" id="{4CDC6A4B-5B4C-4DB0-A0B0-1CB1F9AE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Comic Sans MS" panose="030F0702030302020204" pitchFamily="66" charset="0"/>
              </a:rPr>
              <a:t>BENEFICIAL</a:t>
            </a:r>
          </a:p>
        </p:txBody>
      </p:sp>
      <p:sp>
        <p:nvSpPr>
          <p:cNvPr id="437254" name="Rectangle 6">
            <a:extLst>
              <a:ext uri="{FF2B5EF4-FFF2-40B4-BE49-F238E27FC236}">
                <a16:creationId xmlns:a16="http://schemas.microsoft.com/office/drawing/2014/main" id="{864276E3-365F-480F-A4D3-2A16F9B60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71600"/>
            <a:ext cx="345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genetic variation</a:t>
            </a:r>
          </a:p>
        </p:txBody>
      </p:sp>
      <p:sp>
        <p:nvSpPr>
          <p:cNvPr id="437255" name="Rectangle 7">
            <a:extLst>
              <a:ext uri="{FF2B5EF4-FFF2-40B4-BE49-F238E27FC236}">
                <a16:creationId xmlns:a16="http://schemas.microsoft.com/office/drawing/2014/main" id="{E4B4CB18-7B60-415D-94AE-A276E0A35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81400"/>
            <a:ext cx="449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survive and reproduce</a:t>
            </a:r>
          </a:p>
        </p:txBody>
      </p:sp>
      <p:pic>
        <p:nvPicPr>
          <p:cNvPr id="15368" name="Picture 10" descr="Snow%20Rabbit">
            <a:extLst>
              <a:ext uri="{FF2B5EF4-FFF2-40B4-BE49-F238E27FC236}">
                <a16:creationId xmlns:a16="http://schemas.microsoft.com/office/drawing/2014/main" id="{9B25A975-D334-42C5-8177-434D278F1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5685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1">
            <a:extLst>
              <a:ext uri="{FF2B5EF4-FFF2-40B4-BE49-F238E27FC236}">
                <a16:creationId xmlns:a16="http://schemas.microsoft.com/office/drawing/2014/main" id="{F03CF153-9BAC-466D-A846-9ED5A721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0"/>
            <a:ext cx="2439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99"/>
                </a:solidFill>
                <a:latin typeface="Arial" panose="020B0604020202020204" pitchFamily="34" charset="0"/>
              </a:rPr>
              <a:t>MORE ON THIS</a:t>
            </a:r>
            <a:br>
              <a:rPr lang="en-US" altLang="en-US" sz="2400" b="1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en-US" altLang="en-US" sz="2400" b="1">
                <a:solidFill>
                  <a:srgbClr val="CC0099"/>
                </a:solidFill>
                <a:latin typeface="Arial" panose="020B0604020202020204" pitchFamily="34" charset="0"/>
              </a:rPr>
              <a:t>in 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4" grpId="0"/>
      <p:bldP spid="4372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791736C-BEB1-46B2-91D6-87204A3DA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7000"/>
            <a:ext cx="89154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Mutations can happen: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omic Sans MS" panose="030F0702030302020204" pitchFamily="66" charset="0"/>
              </a:rPr>
              <a:t> when cells make_________ in copying DNA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omic Sans MS" panose="030F0702030302020204" pitchFamily="66" charset="0"/>
              </a:rPr>
              <a:t> when cells are exposed to environmental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  ___________ like 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        __________- </a:t>
            </a:r>
            <a:r>
              <a:rPr lang="en-US" altLang="en-US" sz="2800">
                <a:latin typeface="Comic Sans MS" panose="030F0702030302020204" pitchFamily="66" charset="0"/>
              </a:rPr>
              <a:t>X-rays, tanning booths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__________ - </a:t>
            </a:r>
            <a:r>
              <a:rPr lang="en-US" altLang="en-US" sz="2800">
                <a:latin typeface="Comic Sans MS" panose="030F0702030302020204" pitchFamily="66" charset="0"/>
              </a:rPr>
              <a:t>cigarette smoke, pollutants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__________ - HPV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CCEB82A-931D-433F-AC82-EBC6E7AFD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762000"/>
            <a:ext cx="6629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Georgia" panose="02040502050405020303" pitchFamily="18" charset="0"/>
              </a:rPr>
              <a:t>_______________ are changes in the genetic material.</a:t>
            </a:r>
          </a:p>
        </p:txBody>
      </p:sp>
      <p:sp>
        <p:nvSpPr>
          <p:cNvPr id="450563" name="Text Box 3">
            <a:extLst>
              <a:ext uri="{FF2B5EF4-FFF2-40B4-BE49-F238E27FC236}">
                <a16:creationId xmlns:a16="http://schemas.microsoft.com/office/drawing/2014/main" id="{4EC4A88C-6E1E-4A23-A806-23B82F50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62000"/>
            <a:ext cx="286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MUTATIONS</a:t>
            </a:r>
          </a:p>
        </p:txBody>
      </p:sp>
      <p:sp>
        <p:nvSpPr>
          <p:cNvPr id="450564" name="Rectangle 4">
            <a:extLst>
              <a:ext uri="{FF2B5EF4-FFF2-40B4-BE49-F238E27FC236}">
                <a16:creationId xmlns:a16="http://schemas.microsoft.com/office/drawing/2014/main" id="{FFB5AA86-AE7E-41B7-B962-B0B6F6DF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1242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mistakes</a:t>
            </a:r>
          </a:p>
        </p:txBody>
      </p:sp>
      <p:pic>
        <p:nvPicPr>
          <p:cNvPr id="16390" name="Picture 5" descr="remember">
            <a:extLst>
              <a:ext uri="{FF2B5EF4-FFF2-40B4-BE49-F238E27FC236}">
                <a16:creationId xmlns:a16="http://schemas.microsoft.com/office/drawing/2014/main" id="{7FF2190D-E469-48A1-8BBD-7B89055D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025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6">
            <a:extLst>
              <a:ext uri="{FF2B5EF4-FFF2-40B4-BE49-F238E27FC236}">
                <a16:creationId xmlns:a16="http://schemas.microsoft.com/office/drawing/2014/main" id="{138ED001-3248-470D-97C0-DFC8F5D7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REMEMBER! </a:t>
            </a:r>
          </a:p>
        </p:txBody>
      </p:sp>
      <p:sp>
        <p:nvSpPr>
          <p:cNvPr id="450568" name="Rectangle 8">
            <a:extLst>
              <a:ext uri="{FF2B5EF4-FFF2-40B4-BE49-F238E27FC236}">
                <a16:creationId xmlns:a16="http://schemas.microsoft.com/office/drawing/2014/main" id="{F7206FE0-11D3-4D4D-93EA-70E39234C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38600"/>
            <a:ext cx="2419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carcinogens</a:t>
            </a:r>
          </a:p>
        </p:txBody>
      </p:sp>
      <p:sp>
        <p:nvSpPr>
          <p:cNvPr id="450569" name="Rectangle 9">
            <a:extLst>
              <a:ext uri="{FF2B5EF4-FFF2-40B4-BE49-F238E27FC236}">
                <a16:creationId xmlns:a16="http://schemas.microsoft.com/office/drawing/2014/main" id="{CFD9A336-C8B6-4F0E-B5B9-6A6F14E8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572000"/>
            <a:ext cx="1916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radiation</a:t>
            </a:r>
          </a:p>
        </p:txBody>
      </p:sp>
      <p:sp>
        <p:nvSpPr>
          <p:cNvPr id="450570" name="Rectangle 10">
            <a:extLst>
              <a:ext uri="{FF2B5EF4-FFF2-40B4-BE49-F238E27FC236}">
                <a16:creationId xmlns:a16="http://schemas.microsoft.com/office/drawing/2014/main" id="{08B534B3-8A95-4280-9C79-953159FAC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029200"/>
            <a:ext cx="2030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chemicals</a:t>
            </a:r>
          </a:p>
        </p:txBody>
      </p:sp>
      <p:sp>
        <p:nvSpPr>
          <p:cNvPr id="450571" name="Rectangle 11">
            <a:extLst>
              <a:ext uri="{FF2B5EF4-FFF2-40B4-BE49-F238E27FC236}">
                <a16:creationId xmlns:a16="http://schemas.microsoft.com/office/drawing/2014/main" id="{CC506E21-A920-4589-82E9-DA1818A4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562600"/>
            <a:ext cx="1527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viruses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/>
      <p:bldP spid="450568" grpId="0"/>
      <p:bldP spid="450569" grpId="0"/>
      <p:bldP spid="450570" grpId="0"/>
      <p:bldP spid="4505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4FC01BF-5F03-4C0E-9A30-EC2BA027D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85344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Mutations that produce changes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in a single gene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Mutations that produce changes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in whole chromosomes = _____________________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EEF97EE-A73B-44D4-9BAF-829B65BC3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KINDS OF MUTATIONS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5B3947EF-609D-46F2-9A01-FD25DB6B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415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GENE MUTATIONS</a:t>
            </a:r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1B04FDB3-BB1B-471A-A77A-C9396595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635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Comic Sans MS" panose="030F0702030302020204" pitchFamily="66" charset="0"/>
              </a:rPr>
              <a:t>CHROMOSOMAL MUTATIONS</a:t>
            </a:r>
          </a:p>
        </p:txBody>
      </p:sp>
      <p:pic>
        <p:nvPicPr>
          <p:cNvPr id="17414" name="Picture 7" descr="02gene_mutation anim">
            <a:extLst>
              <a:ext uri="{FF2B5EF4-FFF2-40B4-BE49-F238E27FC236}">
                <a16:creationId xmlns:a16="http://schemas.microsoft.com/office/drawing/2014/main" id="{8629286D-3AF0-4B42-A126-45D61C725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3434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8">
            <a:extLst>
              <a:ext uri="{FF2B5EF4-FFF2-40B4-BE49-F238E27FC236}">
                <a16:creationId xmlns:a16="http://schemas.microsoft.com/office/drawing/2014/main" id="{6B1A7BF8-528B-46E7-8320-8CCEAD3F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Images from: http://www.bbc.co.uk/scotland/education/bitesize/higher/img/biology/genetics_adaptation/mutations/02gene_mutation.gif</a:t>
            </a:r>
          </a:p>
        </p:txBody>
      </p:sp>
      <p:pic>
        <p:nvPicPr>
          <p:cNvPr id="17416" name="Picture 10" descr="Chromosome mutations animation">
            <a:extLst>
              <a:ext uri="{FF2B5EF4-FFF2-40B4-BE49-F238E27FC236}">
                <a16:creationId xmlns:a16="http://schemas.microsoft.com/office/drawing/2014/main" id="{D431F6D3-619F-4BB2-AE49-C66FAA2CAE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CEFF865-1146-4214-968D-70EE3C142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A mutation that causes a protein to be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NON-FUNCTIONAL would appear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_______________ to the normal working allele.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Examples of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__________________________</a:t>
            </a:r>
            <a:r>
              <a:rPr lang="en-US" altLang="en-US" sz="2800" b="1">
                <a:latin typeface="Comic Sans MS" panose="030F0702030302020204" pitchFamily="66" charset="0"/>
              </a:rPr>
              <a:t> GENETIC DISORDERS: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	____________________   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62D0264-D770-4A5C-8FAA-B8C5AE55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838200"/>
            <a:ext cx="87058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   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2D903705-C257-4678-AE41-9C3286EC6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68413"/>
            <a:ext cx="2519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RECESSIVE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F98549B3-7EE3-493D-BD54-3491E7B0A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553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PHENYLKETONURIA (PKU)</a:t>
            </a:r>
            <a:endParaRPr lang="en-US" altLang="en-US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8311" name="Text Box 7">
            <a:extLst>
              <a:ext uri="{FF2B5EF4-FFF2-40B4-BE49-F238E27FC236}">
                <a16:creationId xmlns:a16="http://schemas.microsoft.com/office/drawing/2014/main" id="{D692DE53-35DC-4951-A523-1B88428B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4757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TAY-SACHS DISEASE</a:t>
            </a:r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2B040BC5-79C9-4D96-AF76-A68B6617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400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CYSTIC FIBROSIS</a:t>
            </a:r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EB21AEAA-85F4-42F5-9FE3-9EB1134B4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538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AUTOSOMAL RECESSIVE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1" grpId="0"/>
      <p:bldP spid="98312" grpId="0"/>
      <p:bldP spid="983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2062AD6-DD85-485B-9006-B873516E3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Phenylketonuria (PKU)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46ED93AB-E83E-4F59-AE96-2284BC19A2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</a:t>
            </a:r>
            <a:r>
              <a:rPr lang="en-US" altLang="en-US" b="1" u="sng">
                <a:latin typeface="Georgia" panose="02040502050405020303" pitchFamily="18" charset="0"/>
              </a:rPr>
              <a:t>CAUSE: </a:t>
            </a:r>
            <a:br>
              <a:rPr lang="en-US" altLang="en-US" b="1" u="sng">
                <a:latin typeface="Georgia" panose="02040502050405020303" pitchFamily="18" charset="0"/>
              </a:rPr>
            </a:br>
            <a:r>
              <a:rPr lang="en-US" altLang="en-US" b="1">
                <a:latin typeface="Georgia" panose="02040502050405020303" pitchFamily="18" charset="0"/>
              </a:rPr>
              <a:t>Mutation in gene for an  ___________ that __________ an ___________ called phenylalanine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   </a:t>
            </a:r>
            <a:br>
              <a:rPr lang="en-US" altLang="en-US" b="1">
                <a:latin typeface="Georgia" panose="02040502050405020303" pitchFamily="18" charset="0"/>
              </a:rPr>
            </a:b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Build up causes ________________________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8194A8B8-EFA1-4BDB-ADF1-C96DD3C54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019800"/>
            <a:ext cx="521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MENTAL RETARDATION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EF44A26-E130-4CB5-8474-16919D99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447800"/>
            <a:ext cx="1922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ENZYME</a:t>
            </a:r>
          </a:p>
        </p:txBody>
      </p:sp>
      <p:sp>
        <p:nvSpPr>
          <p:cNvPr id="19462" name="Rectangle 10">
            <a:extLst>
              <a:ext uri="{FF2B5EF4-FFF2-40B4-BE49-F238E27FC236}">
                <a16:creationId xmlns:a16="http://schemas.microsoft.com/office/drawing/2014/main" id="{80F14DA4-9329-4707-A90E-C0AD73722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613525"/>
            <a:ext cx="3059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http://biology.clc.uc.edu/courses/bio104/protein.htm</a:t>
            </a:r>
          </a:p>
        </p:txBody>
      </p:sp>
      <p:sp>
        <p:nvSpPr>
          <p:cNvPr id="376839" name="Rectangle 1031">
            <a:extLst>
              <a:ext uri="{FF2B5EF4-FFF2-40B4-BE49-F238E27FC236}">
                <a16:creationId xmlns:a16="http://schemas.microsoft.com/office/drawing/2014/main" id="{5F1C5F16-4284-48A0-8493-92513B5A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2609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breaks down</a:t>
            </a:r>
          </a:p>
        </p:txBody>
      </p:sp>
      <p:sp>
        <p:nvSpPr>
          <p:cNvPr id="376840" name="Rectangle 1032">
            <a:extLst>
              <a:ext uri="{FF2B5EF4-FFF2-40B4-BE49-F238E27FC236}">
                <a16:creationId xmlns:a16="http://schemas.microsoft.com/office/drawing/2014/main" id="{00CC8E98-A0C2-4912-879F-42B804285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223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amino acid</a:t>
            </a:r>
          </a:p>
        </p:txBody>
      </p:sp>
      <p:pic>
        <p:nvPicPr>
          <p:cNvPr id="19465" name="Picture 1034" descr="phenyl to tyr">
            <a:extLst>
              <a:ext uri="{FF2B5EF4-FFF2-40B4-BE49-F238E27FC236}">
                <a16:creationId xmlns:a16="http://schemas.microsoft.com/office/drawing/2014/main" id="{C629D08F-13A7-447C-8D4C-4E07270C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983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43" name="Text Box 1035">
            <a:extLst>
              <a:ext uri="{FF2B5EF4-FFF2-40B4-BE49-F238E27FC236}">
                <a16:creationId xmlns:a16="http://schemas.microsoft.com/office/drawing/2014/main" id="{C8379DCB-876B-40C7-A97E-0C0E1277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0"/>
            <a:ext cx="846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C0099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76844" name="Rectangle 1036">
            <a:extLst>
              <a:ext uri="{FF2B5EF4-FFF2-40B4-BE49-F238E27FC236}">
                <a16:creationId xmlns:a16="http://schemas.microsoft.com/office/drawing/2014/main" id="{6770A34C-9115-4DA3-B986-1957D5B9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971800"/>
            <a:ext cx="8461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C0099"/>
                </a:solidFill>
                <a:latin typeface="Comic Sans MS" panose="030F0702030302020204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6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76839" grpId="0"/>
      <p:bldP spid="376840" grpId="0"/>
      <p:bldP spid="3768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33580D-E71D-47AC-BEDF-BAF982636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Phenylketonuria (PKU)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CC23B3B-AB93-4081-BED6-3E6AEFA8F9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86868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C9717CF-2A5B-4C3D-A8B3-9CAE3DDB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8392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____ babies are 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for PKU before they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leave the hospital.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Comic Sans MS" panose="030F0702030302020204" pitchFamily="66" charset="0"/>
              </a:rPr>
              <a:t>Treatment:</a:t>
            </a:r>
            <a:r>
              <a:rPr lang="en-US" altLang="en-US" sz="2800" b="1">
                <a:latin typeface="Comic Sans MS" panose="030F0702030302020204" pitchFamily="66" charset="0"/>
              </a:rPr>
              <a:t> 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r>
              <a:rPr lang="en-US" altLang="en-US" sz="2800" b="1">
                <a:latin typeface="Comic Sans MS" panose="030F0702030302020204" pitchFamily="66" charset="0"/>
              </a:rPr>
              <a:t>Need a diet _____________________ to extend life and ______________ mental retardation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If phenylalanine is an _____________,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what type of foods should PKU patients avoid?   				__________________</a:t>
            </a:r>
            <a:endParaRPr lang="en-US" altLang="en-US" sz="2800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3221" name="Text Box 5">
            <a:extLst>
              <a:ext uri="{FF2B5EF4-FFF2-40B4-BE49-F238E27FC236}">
                <a16:creationId xmlns:a16="http://schemas.microsoft.com/office/drawing/2014/main" id="{EC9B63C2-B7C1-4764-AF9F-574A48B4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57800"/>
            <a:ext cx="223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amino acid</a:t>
            </a:r>
          </a:p>
        </p:txBody>
      </p:sp>
      <p:sp>
        <p:nvSpPr>
          <p:cNvPr id="393222" name="Rectangle 6">
            <a:extLst>
              <a:ext uri="{FF2B5EF4-FFF2-40B4-BE49-F238E27FC236}">
                <a16:creationId xmlns:a16="http://schemas.microsoft.com/office/drawing/2014/main" id="{D5DCE3BA-074C-4A93-915C-E0F7FC3B3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096000"/>
            <a:ext cx="2628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PROTEINS !</a:t>
            </a:r>
          </a:p>
        </p:txBody>
      </p:sp>
      <p:sp>
        <p:nvSpPr>
          <p:cNvPr id="393223" name="Rectangle 7">
            <a:extLst>
              <a:ext uri="{FF2B5EF4-FFF2-40B4-BE49-F238E27FC236}">
                <a16:creationId xmlns:a16="http://schemas.microsoft.com/office/drawing/2014/main" id="{828C3B59-E5DF-46F1-9832-13D0E7DA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05200"/>
            <a:ext cx="4391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LOW in phenylalanine</a:t>
            </a:r>
          </a:p>
        </p:txBody>
      </p:sp>
      <p:sp>
        <p:nvSpPr>
          <p:cNvPr id="393224" name="Text Box 8">
            <a:extLst>
              <a:ext uri="{FF2B5EF4-FFF2-40B4-BE49-F238E27FC236}">
                <a16:creationId xmlns:a16="http://schemas.microsoft.com/office/drawing/2014/main" id="{C2345686-1E9E-4233-B0EC-7A74CCE27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2055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PREVENT</a:t>
            </a:r>
          </a:p>
        </p:txBody>
      </p:sp>
      <p:sp>
        <p:nvSpPr>
          <p:cNvPr id="393225" name="Rectangle 9">
            <a:extLst>
              <a:ext uri="{FF2B5EF4-FFF2-40B4-BE49-F238E27FC236}">
                <a16:creationId xmlns:a16="http://schemas.microsoft.com/office/drawing/2014/main" id="{FFF778D1-6932-4ACB-BEF2-2BA84B64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928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393226" name="Rectangle 10">
            <a:extLst>
              <a:ext uri="{FF2B5EF4-FFF2-40B4-BE49-F238E27FC236}">
                <a16:creationId xmlns:a16="http://schemas.microsoft.com/office/drawing/2014/main" id="{6BB6BDF6-3DE0-4A2B-9C62-9697F1DF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90600"/>
            <a:ext cx="1458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tested</a:t>
            </a:r>
          </a:p>
        </p:txBody>
      </p:sp>
      <p:pic>
        <p:nvPicPr>
          <p:cNvPr id="20491" name="Picture 12" descr="SK195_6_002i">
            <a:extLst>
              <a:ext uri="{FF2B5EF4-FFF2-40B4-BE49-F238E27FC236}">
                <a16:creationId xmlns:a16="http://schemas.microsoft.com/office/drawing/2014/main" id="{328A4A35-1CF7-454E-9C35-2326BFBA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29039"/>
          <a:stretch>
            <a:fillRect/>
          </a:stretch>
        </p:blipFill>
        <p:spPr bwMode="auto">
          <a:xfrm>
            <a:off x="5029200" y="990600"/>
            <a:ext cx="3886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13">
            <a:extLst>
              <a:ext uri="{FF2B5EF4-FFF2-40B4-BE49-F238E27FC236}">
                <a16:creationId xmlns:a16="http://schemas.microsoft.com/office/drawing/2014/main" id="{40A0EB8D-A3EA-400E-8AD5-8EB52C8D0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95600"/>
            <a:ext cx="3673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http://labspace.open.ac.uk/file.php/2588/SK195_6_002i.jpg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1" grpId="0"/>
      <p:bldP spid="393222" grpId="0"/>
      <p:bldP spid="393224" grpId="0"/>
      <p:bldP spid="393225" grpId="0"/>
      <p:bldP spid="393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7980B12-2AEA-44EB-8C49-21344974A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                  THINK ABOUT IT</a:t>
            </a: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What does a can of </a:t>
            </a: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Diet Coke have to do</a:t>
            </a: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with human genetics?</a:t>
            </a:r>
          </a:p>
        </p:txBody>
      </p:sp>
      <p:pic>
        <p:nvPicPr>
          <p:cNvPr id="21507" name="Picture 3" descr="remember">
            <a:extLst>
              <a:ext uri="{FF2B5EF4-FFF2-40B4-BE49-F238E27FC236}">
                <a16:creationId xmlns:a16="http://schemas.microsoft.com/office/drawing/2014/main" id="{9EE04625-0A61-437D-8817-27EE4E87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0"/>
            <a:ext cx="1276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diet coke can">
            <a:extLst>
              <a:ext uri="{FF2B5EF4-FFF2-40B4-BE49-F238E27FC236}">
                <a16:creationId xmlns:a16="http://schemas.microsoft.com/office/drawing/2014/main" id="{B88C6DE2-BCF9-4EDE-9F1D-48D6A9C3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31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 Box 6">
            <a:extLst>
              <a:ext uri="{FF2B5EF4-FFF2-40B4-BE49-F238E27FC236}">
                <a16:creationId xmlns:a16="http://schemas.microsoft.com/office/drawing/2014/main" id="{9B225BF1-D0FF-43A6-BDBA-D547ED02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6237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LOOK AT THE WARNING LABEL !</a:t>
            </a: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8E7ED6B8-71CE-45B8-A31B-EF199B4A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715000"/>
            <a:ext cx="9109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______________ </a:t>
            </a:r>
            <a:r>
              <a:rPr lang="en-US" altLang="en-US" b="1">
                <a:latin typeface="Comic Sans MS" panose="030F0702030302020204" pitchFamily="66" charset="0"/>
              </a:rPr>
              <a:t>is made with phenylalanine</a:t>
            </a:r>
          </a:p>
        </p:txBody>
      </p:sp>
      <p:sp>
        <p:nvSpPr>
          <p:cNvPr id="100360" name="Text Box 8">
            <a:extLst>
              <a:ext uri="{FF2B5EF4-FFF2-40B4-BE49-F238E27FC236}">
                <a16:creationId xmlns:a16="http://schemas.microsoft.com/office/drawing/2014/main" id="{BDAFCF95-A2D7-41A5-AC82-BF4366F0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314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NUTRASWEET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AEC79F-A616-4114-BE83-D0DBDE0425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Georgia" panose="02040502050405020303" pitchFamily="18" charset="0"/>
              </a:rPr>
              <a:t>HUMAN GENETICS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8E62C4-A3FD-4BD1-A345-AA4BC53619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Georgia" panose="02040502050405020303" pitchFamily="18" charset="0"/>
              </a:rPr>
              <a:t>Dominant and Recessive</a:t>
            </a:r>
          </a:p>
          <a:p>
            <a:pPr eaLnBrk="1" hangingPunct="1"/>
            <a:endParaRPr lang="en-US" altLang="en-US" sz="3600" b="1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3600" b="1" dirty="0">
                <a:latin typeface="Georgia" panose="02040502050405020303" pitchFamily="18" charset="0"/>
              </a:rPr>
              <a:t>Homozygous/Heterozygous</a:t>
            </a:r>
          </a:p>
          <a:p>
            <a:pPr eaLnBrk="1" hangingPunct="1"/>
            <a:endParaRPr lang="en-US" altLang="en-US" sz="3600" b="1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3600" b="1" dirty="0">
                <a:latin typeface="Georgia" panose="02040502050405020303" pitchFamily="18" charset="0"/>
              </a:rPr>
              <a:t>work for human genes too!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9AF1289-7A3B-4BDA-ADBA-351CB985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19600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B4AD0E-6ED3-4976-9EF7-7710986C0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4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eorgia" panose="02040502050405020303" pitchFamily="18" charset="0"/>
              </a:rPr>
              <a:t>TAY-SACHS DISEASE</a:t>
            </a:r>
            <a:br>
              <a:rPr lang="en-US" altLang="en-US" sz="4000" b="1" dirty="0">
                <a:latin typeface="Georgia" panose="02040502050405020303" pitchFamily="18" charset="0"/>
              </a:rPr>
            </a:br>
            <a:r>
              <a:rPr lang="en-US" altLang="en-US" sz="4000" b="1" dirty="0">
                <a:latin typeface="Georgia" panose="02040502050405020303" pitchFamily="18" charset="0"/>
              </a:rPr>
              <a:t>___________________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451579B-58BD-4863-BACC-D4D59AA3D3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00200"/>
            <a:ext cx="8915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  </a:t>
            </a:r>
            <a:r>
              <a:rPr lang="en-US" altLang="en-US" sz="2800" b="1" u="sng" dirty="0">
                <a:latin typeface="Georgia" panose="02040502050405020303" pitchFamily="18" charset="0"/>
              </a:rPr>
              <a:t>CAUSE: </a:t>
            </a:r>
            <a:br>
              <a:rPr lang="en-US" altLang="en-US" sz="2800" b="1" u="sng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Mutation in gene for an  ___________ that breaks down a kind of _________in the developing 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 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Build up of lipids in brain cells leads to: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mental retardation, blindness, and DEATH  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in early childhood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344369E-17B3-4CED-84E0-00C80380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292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Found more frequently in people with 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r>
              <a:rPr lang="en-US" altLang="en-US" sz="2800" b="1">
                <a:latin typeface="Comic Sans MS" panose="030F0702030302020204" pitchFamily="66" charset="0"/>
              </a:rPr>
              <a:t>_______   _____________   ______________, ancestry   				</a:t>
            </a:r>
            <a:endParaRPr lang="en-US" altLang="en-US" sz="2800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5" name="Text Box 5">
            <a:extLst>
              <a:ext uri="{FF2B5EF4-FFF2-40B4-BE49-F238E27FC236}">
                <a16:creationId xmlns:a16="http://schemas.microsoft.com/office/drawing/2014/main" id="{F12AAEC3-FFB5-4698-9FDC-27FFCB046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0"/>
            <a:ext cx="154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BRAIN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5248946B-B357-4591-9267-6FEC1E4F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905000"/>
            <a:ext cx="1922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ENZYME</a:t>
            </a:r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3BA97C35-8218-4640-98B3-749E72FC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0"/>
            <a:ext cx="168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Jewish </a:t>
            </a:r>
          </a:p>
        </p:txBody>
      </p:sp>
      <p:pic>
        <p:nvPicPr>
          <p:cNvPr id="22536" name="Picture 9" descr="Steeler%2520pics%2520Dylan">
            <a:extLst>
              <a:ext uri="{FF2B5EF4-FFF2-40B4-BE49-F238E27FC236}">
                <a16:creationId xmlns:a16="http://schemas.microsoft.com/office/drawing/2014/main" id="{FAC527C7-84B7-4462-9E62-B4BE0317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5" t="4893" r="20192" b="14372"/>
          <a:stretch>
            <a:fillRect/>
          </a:stretch>
        </p:blipFill>
        <p:spPr bwMode="auto">
          <a:xfrm>
            <a:off x="6934200" y="152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10">
            <a:extLst>
              <a:ext uri="{FF2B5EF4-FFF2-40B4-BE49-F238E27FC236}">
                <a16:creationId xmlns:a16="http://schemas.microsoft.com/office/drawing/2014/main" id="{D60F8B4D-238D-4CA5-A396-E54CE1C2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77000"/>
            <a:ext cx="4995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 from:  http://www.djsfoundation.org/images/Steeler%20pics%20Dylan.jpg</a:t>
            </a:r>
          </a:p>
        </p:txBody>
      </p:sp>
      <p:sp>
        <p:nvSpPr>
          <p:cNvPr id="102412" name="Rectangle 12">
            <a:extLst>
              <a:ext uri="{FF2B5EF4-FFF2-40B4-BE49-F238E27FC236}">
                <a16:creationId xmlns:a16="http://schemas.microsoft.com/office/drawing/2014/main" id="{2D2030CB-A094-4AF9-BC12-B87DE05F6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6034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AUTOSOMAL RECESSIVE</a:t>
            </a:r>
          </a:p>
        </p:txBody>
      </p:sp>
      <p:sp>
        <p:nvSpPr>
          <p:cNvPr id="102413" name="Rectangle 13">
            <a:extLst>
              <a:ext uri="{FF2B5EF4-FFF2-40B4-BE49-F238E27FC236}">
                <a16:creationId xmlns:a16="http://schemas.microsoft.com/office/drawing/2014/main" id="{10B240E7-CA0C-41AA-8A1A-488D1F10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34000"/>
            <a:ext cx="3035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Mediterranean</a:t>
            </a:r>
          </a:p>
        </p:txBody>
      </p:sp>
      <p:sp>
        <p:nvSpPr>
          <p:cNvPr id="102414" name="Rectangle 14">
            <a:extLst>
              <a:ext uri="{FF2B5EF4-FFF2-40B4-BE49-F238E27FC236}">
                <a16:creationId xmlns:a16="http://schemas.microsoft.com/office/drawing/2014/main" id="{2A071F6F-F2FE-486A-B9B7-398EE6E37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334000"/>
            <a:ext cx="315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Middle Eastern</a:t>
            </a:r>
          </a:p>
        </p:txBody>
      </p:sp>
      <p:sp>
        <p:nvSpPr>
          <p:cNvPr id="102415" name="Rectangle 15">
            <a:extLst>
              <a:ext uri="{FF2B5EF4-FFF2-40B4-BE49-F238E27FC236}">
                <a16:creationId xmlns:a16="http://schemas.microsoft.com/office/drawing/2014/main" id="{5D4202DA-5430-4511-9C7B-07E98FF39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136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LIPID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/>
      <p:bldP spid="102407" grpId="0"/>
      <p:bldP spid="102412" grpId="0"/>
      <p:bldP spid="102413" grpId="0"/>
      <p:bldP spid="102414" grpId="0"/>
      <p:bldP spid="1024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24B61B80-A5A9-4E60-93B8-5865AD240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CYSTIC FIBROSIS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CA105F0-1EDA-4623-B3DC-0D548617B3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2000"/>
            <a:ext cx="93726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Georgia" panose="02040502050405020303" pitchFamily="18" charset="0"/>
              </a:rPr>
              <a:t>    </a:t>
            </a:r>
            <a:r>
              <a:rPr lang="en-US" altLang="en-US" sz="2800" b="1" u="sng">
                <a:latin typeface="Georgia" panose="02040502050405020303" pitchFamily="18" charset="0"/>
              </a:rPr>
              <a:t>CAUSE: </a:t>
            </a:r>
            <a:br>
              <a:rPr lang="en-US" altLang="en-US" sz="2800" b="1" u="sng">
                <a:latin typeface="Georgia" panose="02040502050405020303" pitchFamily="18" charset="0"/>
              </a:rPr>
            </a:br>
            <a:r>
              <a:rPr lang="en-US" altLang="en-US" sz="2800" b="1">
                <a:latin typeface="Georgia" panose="02040502050405020303" pitchFamily="18" charset="0"/>
              </a:rPr>
              <a:t>Loss of 3 DNA bases in a gene for the _____________ that transports _________ so salt balance is upset</a:t>
            </a:r>
            <a:endParaRPr lang="en-US" altLang="en-US" sz="2800" b="1" baseline="3000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</a:t>
            </a:r>
            <a:br>
              <a:rPr lang="en-US" altLang="en-US" sz="2800" b="1">
                <a:latin typeface="Georgia" panose="02040502050405020303" pitchFamily="18" charset="0"/>
              </a:rPr>
            </a:b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Causes a build up of _________________ in lungs and digestive organs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</a:t>
            </a:r>
            <a:br>
              <a:rPr lang="en-US" altLang="en-US" sz="2800" b="1">
                <a:latin typeface="Georgia" panose="02040502050405020303" pitchFamily="18" charset="0"/>
              </a:rPr>
            </a:br>
            <a:r>
              <a:rPr lang="en-US" altLang="en-US" sz="2800" b="1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104453" name="Text Box 1029">
            <a:extLst>
              <a:ext uri="{FF2B5EF4-FFF2-40B4-BE49-F238E27FC236}">
                <a16:creationId xmlns:a16="http://schemas.microsoft.com/office/drawing/2014/main" id="{CF74783B-79F2-4C00-85AC-5B08A3171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486400"/>
            <a:ext cx="269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thick mucous</a:t>
            </a:r>
          </a:p>
        </p:txBody>
      </p:sp>
      <p:sp>
        <p:nvSpPr>
          <p:cNvPr id="104454" name="Rectangle 1030">
            <a:extLst>
              <a:ext uri="{FF2B5EF4-FFF2-40B4-BE49-F238E27FC236}">
                <a16:creationId xmlns:a16="http://schemas.microsoft.com/office/drawing/2014/main" id="{AA55DB14-1D68-47A1-9C8E-649DD9E0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447800"/>
            <a:ext cx="1557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protein</a:t>
            </a:r>
          </a:p>
        </p:txBody>
      </p:sp>
      <p:pic>
        <p:nvPicPr>
          <p:cNvPr id="23558" name="Picture 1033">
            <a:extLst>
              <a:ext uri="{FF2B5EF4-FFF2-40B4-BE49-F238E27FC236}">
                <a16:creationId xmlns:a16="http://schemas.microsoft.com/office/drawing/2014/main" id="{26050024-27B4-470E-AEE6-3087A44A9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3542" r="36719" b="54166"/>
          <a:stretch>
            <a:fillRect/>
          </a:stretch>
        </p:blipFill>
        <p:spPr bwMode="auto">
          <a:xfrm>
            <a:off x="533400" y="2438400"/>
            <a:ext cx="75438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34">
            <a:extLst>
              <a:ext uri="{FF2B5EF4-FFF2-40B4-BE49-F238E27FC236}">
                <a16:creationId xmlns:a16="http://schemas.microsoft.com/office/drawing/2014/main" id="{302856C6-67E3-44EC-A184-B06E65BD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459538"/>
            <a:ext cx="4705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 from: BIOLOGY by Miller and Levine; Prentice Hall Publishing </a:t>
            </a: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©2006</a:t>
            </a:r>
          </a:p>
        </p:txBody>
      </p:sp>
      <p:sp>
        <p:nvSpPr>
          <p:cNvPr id="104459" name="Rectangle 1035">
            <a:extLst>
              <a:ext uri="{FF2B5EF4-FFF2-40B4-BE49-F238E27FC236}">
                <a16:creationId xmlns:a16="http://schemas.microsoft.com/office/drawing/2014/main" id="{4E733FCB-30A8-491E-9703-597A052D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47800"/>
            <a:ext cx="1565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Cl</a:t>
            </a:r>
            <a:r>
              <a:rPr lang="en-US" altLang="en-US" b="1" baseline="44000">
                <a:solidFill>
                  <a:schemeClr val="accent2"/>
                </a:solidFill>
                <a:latin typeface="Comic Sans MS" panose="030F0702030302020204" pitchFamily="66" charset="0"/>
              </a:rPr>
              <a:t>- </a:t>
            </a: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4" grpId="0"/>
      <p:bldP spid="1044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2DAC761-07D9-45E8-9E2C-6C5E18D2A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               </a:t>
            </a:r>
            <a:r>
              <a:rPr lang="en-US" altLang="en-US" sz="4000" dirty="0">
                <a:latin typeface="Georgia" panose="02040502050405020303" pitchFamily="18" charset="0"/>
              </a:rPr>
              <a:t>REMEMBER TRANSPORT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_____________ are membrane proteins that make _________ through the bilayer for ____ to pass through (Na</a:t>
            </a:r>
            <a:r>
              <a:rPr lang="en-US" altLang="en-US" sz="4000" b="1" baseline="30000" dirty="0">
                <a:latin typeface="Georgia" panose="02040502050405020303" pitchFamily="18" charset="0"/>
              </a:rPr>
              <a:t>+</a:t>
            </a:r>
            <a:r>
              <a:rPr lang="en-US" altLang="en-US" sz="4000" b="1" dirty="0">
                <a:latin typeface="Georgia" panose="02040502050405020303" pitchFamily="18" charset="0"/>
              </a:rPr>
              <a:t>, K</a:t>
            </a:r>
            <a:r>
              <a:rPr lang="en-US" altLang="en-US" sz="4000" b="1" baseline="30000" dirty="0">
                <a:latin typeface="Georgia" panose="02040502050405020303" pitchFamily="18" charset="0"/>
              </a:rPr>
              <a:t>+</a:t>
            </a:r>
            <a:r>
              <a:rPr lang="en-US" altLang="en-US" sz="4000" b="1" dirty="0">
                <a:latin typeface="Georgia" panose="02040502050405020303" pitchFamily="18" charset="0"/>
              </a:rPr>
              <a:t>, Ca</a:t>
            </a:r>
            <a:r>
              <a:rPr lang="en-US" altLang="en-US" sz="4000" b="1" baseline="30000" dirty="0">
                <a:latin typeface="Georgia" panose="02040502050405020303" pitchFamily="18" charset="0"/>
              </a:rPr>
              <a:t>++</a:t>
            </a:r>
            <a:r>
              <a:rPr lang="en-US" altLang="en-US" sz="4000" b="1" dirty="0">
                <a:latin typeface="Georgia" panose="02040502050405020303" pitchFamily="18" charset="0"/>
              </a:rPr>
              <a:t>, Cl</a:t>
            </a:r>
            <a:r>
              <a:rPr lang="en-US" altLang="en-US" sz="4000" b="1" baseline="30000" dirty="0">
                <a:latin typeface="Georgia" panose="02040502050405020303" pitchFamily="18" charset="0"/>
              </a:rPr>
              <a:t>-</a:t>
            </a:r>
            <a:r>
              <a:rPr lang="en-US" altLang="en-US" sz="4000" b="1" dirty="0"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24579" name="Picture 3" descr="remember">
            <a:extLst>
              <a:ext uri="{FF2B5EF4-FFF2-40B4-BE49-F238E27FC236}">
                <a16:creationId xmlns:a16="http://schemas.microsoft.com/office/drawing/2014/main" id="{27E52D9F-D0B0-4736-9E1A-7F05F820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8748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 Box 8">
            <a:extLst>
              <a:ext uri="{FF2B5EF4-FFF2-40B4-BE49-F238E27FC236}">
                <a16:creationId xmlns:a16="http://schemas.microsoft.com/office/drawing/2014/main" id="{B50F50CB-D3D1-4C2B-B620-ABF11A03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3935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ION CHANNELS</a:t>
            </a:r>
          </a:p>
        </p:txBody>
      </p:sp>
      <p:pic>
        <p:nvPicPr>
          <p:cNvPr id="24581" name="Picture 9" descr="ion channel">
            <a:extLst>
              <a:ext uri="{FF2B5EF4-FFF2-40B4-BE49-F238E27FC236}">
                <a16:creationId xmlns:a16="http://schemas.microsoft.com/office/drawing/2014/main" id="{3B70AE87-D0A9-4E6E-AF3B-B2364AC592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5334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Text Box 10">
            <a:extLst>
              <a:ext uri="{FF2B5EF4-FFF2-40B4-BE49-F238E27FC236}">
                <a16:creationId xmlns:a16="http://schemas.microsoft.com/office/drawing/2014/main" id="{A7449948-D643-41F1-AA84-9726A3F9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48200"/>
            <a:ext cx="1892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tunnels</a:t>
            </a:r>
          </a:p>
        </p:txBody>
      </p:sp>
      <p:sp>
        <p:nvSpPr>
          <p:cNvPr id="103435" name="Rectangle 11">
            <a:extLst>
              <a:ext uri="{FF2B5EF4-FFF2-40B4-BE49-F238E27FC236}">
                <a16:creationId xmlns:a16="http://schemas.microsoft.com/office/drawing/2014/main" id="{47435C72-D851-4E1B-9D50-A5A5CEB7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1014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/>
      <p:bldP spid="1034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510BAEC-6ADE-4AE1-ACD0-2D57992BC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CYSTIC FIBROSIS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75E256DF-E9BF-4747-BD7F-61D1F182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400800"/>
            <a:ext cx="4179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http://learn.genetics.utah.edu/content/disorders/whataregd/cf/index.html</a:t>
            </a:r>
          </a:p>
        </p:txBody>
      </p:sp>
      <p:pic>
        <p:nvPicPr>
          <p:cNvPr id="25604" name="Picture 5" descr="cfchannel">
            <a:extLst>
              <a:ext uri="{FF2B5EF4-FFF2-40B4-BE49-F238E27FC236}">
                <a16:creationId xmlns:a16="http://schemas.microsoft.com/office/drawing/2014/main" id="{F436CC09-7A5A-4D6F-BAA7-89FD2E30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5532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47F3BD-080F-4AE1-BBEE-4C30A585E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CYSTIC FIBROSIS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6BCCDBD-EC50-4678-AD41-373E0951022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/>
            </a:r>
            <a:br>
              <a:rPr lang="en-US" altLang="en-US" sz="2800" b="1">
                <a:latin typeface="Georgia" panose="02040502050405020303" pitchFamily="18" charset="0"/>
              </a:rPr>
            </a:br>
            <a:r>
              <a:rPr lang="en-US" altLang="en-US" b="1">
                <a:latin typeface="Georgia" panose="02040502050405020303" pitchFamily="18" charset="0"/>
              </a:rPr>
              <a:t>Leads to: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	_________ and _________ complications, increased susceptibility to infections;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   “__________” is a symptom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	More common in ____________ but can affect all races.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	30,000 people in U.S. have cystic fibrosis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	1 in 31 people are carriers</a:t>
            </a: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3864F5F3-386D-4AB8-85B2-0E24229A1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57600"/>
            <a:ext cx="225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Caucasians</a:t>
            </a:r>
          </a:p>
        </p:txBody>
      </p:sp>
      <p:sp>
        <p:nvSpPr>
          <p:cNvPr id="110600" name="Rectangle 8">
            <a:extLst>
              <a:ext uri="{FF2B5EF4-FFF2-40B4-BE49-F238E27FC236}">
                <a16:creationId xmlns:a16="http://schemas.microsoft.com/office/drawing/2014/main" id="{43E3F281-8CCC-424D-801A-B308EFDC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49413"/>
            <a:ext cx="2384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respiratory</a:t>
            </a:r>
          </a:p>
        </p:txBody>
      </p:sp>
      <p:sp>
        <p:nvSpPr>
          <p:cNvPr id="110601" name="Rectangle 9">
            <a:extLst>
              <a:ext uri="{FF2B5EF4-FFF2-40B4-BE49-F238E27FC236}">
                <a16:creationId xmlns:a16="http://schemas.microsoft.com/office/drawing/2014/main" id="{5D847E20-6025-4955-9916-D0A023D9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49413"/>
            <a:ext cx="1909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digestive</a:t>
            </a:r>
          </a:p>
        </p:txBody>
      </p:sp>
      <p:sp>
        <p:nvSpPr>
          <p:cNvPr id="110602" name="Rectangle 10">
            <a:extLst>
              <a:ext uri="{FF2B5EF4-FFF2-40B4-BE49-F238E27FC236}">
                <a16:creationId xmlns:a16="http://schemas.microsoft.com/office/drawing/2014/main" id="{646015AA-2AAA-4055-A0F2-32095AB87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001962"/>
            <a:ext cx="2141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Salty 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600" grpId="0"/>
      <p:bldP spid="110601" grpId="0"/>
      <p:bldP spid="110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22B5DC6-49EC-49AB-B073-459DBB880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5334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A mutation that codes for a new protein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whose action masks the normal allele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appears as a ______________ mutation.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Examples of _________________________ GENETIC DISORDERS: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</p:txBody>
      </p:sp>
      <p:sp>
        <p:nvSpPr>
          <p:cNvPr id="380932" name="Rectangle 4">
            <a:extLst>
              <a:ext uri="{FF2B5EF4-FFF2-40B4-BE49-F238E27FC236}">
                <a16:creationId xmlns:a16="http://schemas.microsoft.com/office/drawing/2014/main" id="{79128731-AADF-40F3-9A51-5209E2DB4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95400"/>
            <a:ext cx="262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DOMINANT</a:t>
            </a:r>
          </a:p>
        </p:txBody>
      </p:sp>
      <p:sp>
        <p:nvSpPr>
          <p:cNvPr id="380933" name="Rectangle 5">
            <a:extLst>
              <a:ext uri="{FF2B5EF4-FFF2-40B4-BE49-F238E27FC236}">
                <a16:creationId xmlns:a16="http://schemas.microsoft.com/office/drawing/2014/main" id="{4C153E07-E77B-46C6-8BE8-81DADE4C9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417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Huntington’s disease</a:t>
            </a:r>
          </a:p>
        </p:txBody>
      </p:sp>
      <p:sp>
        <p:nvSpPr>
          <p:cNvPr id="380934" name="Rectangle 6">
            <a:extLst>
              <a:ext uri="{FF2B5EF4-FFF2-40B4-BE49-F238E27FC236}">
                <a16:creationId xmlns:a16="http://schemas.microsoft.com/office/drawing/2014/main" id="{C30B9795-2A0E-4779-84D1-7AAA23972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3092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Achondroplasia</a:t>
            </a:r>
          </a:p>
        </p:txBody>
      </p:sp>
      <p:sp>
        <p:nvSpPr>
          <p:cNvPr id="380935" name="Rectangle 7">
            <a:extLst>
              <a:ext uri="{FF2B5EF4-FFF2-40B4-BE49-F238E27FC236}">
                <a16:creationId xmlns:a16="http://schemas.microsoft.com/office/drawing/2014/main" id="{A6B81C86-6C15-41A9-9F73-A3C77D17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9800"/>
            <a:ext cx="548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AUTOSOMAL DOMINANT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/>
      <p:bldP spid="380933" grpId="0"/>
      <p:bldP spid="380934" grpId="0"/>
      <p:bldP spid="3809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BE0105F-1CAD-47A8-9875-EA0BD875B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eorgia" panose="02040502050405020303" pitchFamily="18" charset="0"/>
              </a:rPr>
              <a:t>HUNTINGTON’S DISEASE</a:t>
            </a:r>
            <a:br>
              <a:rPr lang="en-US" altLang="en-US" sz="4000" b="1" dirty="0">
                <a:latin typeface="Georgia" panose="02040502050405020303" pitchFamily="18" charset="0"/>
              </a:rPr>
            </a:br>
            <a:r>
              <a:rPr lang="en-US" altLang="en-US" sz="4000" b="1" dirty="0">
                <a:latin typeface="Georgia" panose="02040502050405020303" pitchFamily="18" charset="0"/>
              </a:rPr>
              <a:t>______________________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3C906A6-C00F-441B-B39F-353EE5E9CB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990600"/>
            <a:ext cx="91440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en-US" sz="2800" b="1" u="sng" dirty="0">
                <a:latin typeface="Georgia" panose="02040502050405020303" pitchFamily="18" charset="0"/>
              </a:rPr>
              <a:t>CAUSE: </a:t>
            </a:r>
            <a:br>
              <a:rPr lang="en-US" altLang="en-US" sz="2800" b="1" u="sng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Extra 40-100 ______________ at end of gene on chromosome 4 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The _____________ . . . the more __________ the symptoms.</a:t>
            </a: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E0497C59-DD0A-4405-A354-F438F9BD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69" y="5769769"/>
            <a:ext cx="145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severe</a:t>
            </a:r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FB373113-2B5C-4D51-AC37-A4B2541D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828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CAG repeats</a:t>
            </a:r>
          </a:p>
        </p:txBody>
      </p:sp>
      <p:sp>
        <p:nvSpPr>
          <p:cNvPr id="28678" name="Rectangle 8">
            <a:extLst>
              <a:ext uri="{FF2B5EF4-FFF2-40B4-BE49-F238E27FC236}">
                <a16:creationId xmlns:a16="http://schemas.microsoft.com/office/drawing/2014/main" id="{254C9954-B9E8-4C5C-9F18-EC62790B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613525"/>
            <a:ext cx="4606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http://www.healthsystem.virginia.edu/internet/huntdisease/images/cag.gif</a:t>
            </a:r>
          </a:p>
        </p:txBody>
      </p:sp>
      <p:pic>
        <p:nvPicPr>
          <p:cNvPr id="28679" name="Picture 9" descr="cag">
            <a:extLst>
              <a:ext uri="{FF2B5EF4-FFF2-40B4-BE49-F238E27FC236}">
                <a16:creationId xmlns:a16="http://schemas.microsoft.com/office/drawing/2014/main" id="{6FC66B15-3C4B-4833-8E2B-033CD689D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6172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0" name="Rectangle 10">
            <a:extLst>
              <a:ext uri="{FF2B5EF4-FFF2-40B4-BE49-F238E27FC236}">
                <a16:creationId xmlns:a16="http://schemas.microsoft.com/office/drawing/2014/main" id="{911865A5-2249-4FB2-8C2B-95DD0475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257800"/>
            <a:ext cx="2795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more repeats</a:t>
            </a:r>
          </a:p>
        </p:txBody>
      </p:sp>
      <p:sp>
        <p:nvSpPr>
          <p:cNvPr id="28681" name="Text Box 12">
            <a:extLst>
              <a:ext uri="{FF2B5EF4-FFF2-40B4-BE49-F238E27FC236}">
                <a16:creationId xmlns:a16="http://schemas.microsoft.com/office/drawing/2014/main" id="{4EE0E326-2892-43AF-A05C-994E72D4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44562"/>
            <a:ext cx="548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AUTOSOMAL DOMINANT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  <p:bldP spid="107525" grpId="0"/>
      <p:bldP spid="1075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BFA10A2-0D07-42D3-8ADD-FD3915F5B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HUNTINGTON’S DISEASE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4DC5424-87F6-4E1F-A305-7E93BC4B254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066800"/>
            <a:ext cx="53340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Causes progressive _____ of ________________ and ___________function</a:t>
            </a:r>
          </a:p>
          <a:p>
            <a:pPr eaLnBrk="1" hangingPunct="1"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</p:txBody>
      </p:sp>
      <p:sp>
        <p:nvSpPr>
          <p:cNvPr id="409604" name="Text Box 4">
            <a:extLst>
              <a:ext uri="{FF2B5EF4-FFF2-40B4-BE49-F238E27FC236}">
                <a16:creationId xmlns:a16="http://schemas.microsoft.com/office/drawing/2014/main" id="{FBFF0F4C-E4A8-491C-BC29-C29E762C4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7" y="1493043"/>
            <a:ext cx="90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loss</a:t>
            </a:r>
          </a:p>
        </p:txBody>
      </p:sp>
      <p:sp>
        <p:nvSpPr>
          <p:cNvPr id="409606" name="Text Box 6">
            <a:extLst>
              <a:ext uri="{FF2B5EF4-FFF2-40B4-BE49-F238E27FC236}">
                <a16:creationId xmlns:a16="http://schemas.microsoft.com/office/drawing/2014/main" id="{3C3E1E0C-D3F4-41DA-9D5A-CBC23667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11362"/>
            <a:ext cx="298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muscle control</a:t>
            </a:r>
          </a:p>
        </p:txBody>
      </p:sp>
      <p:sp>
        <p:nvSpPr>
          <p:cNvPr id="409607" name="Text Box 7">
            <a:extLst>
              <a:ext uri="{FF2B5EF4-FFF2-40B4-BE49-F238E27FC236}">
                <a16:creationId xmlns:a16="http://schemas.microsoft.com/office/drawing/2014/main" id="{572173C9-75A0-4610-8297-3E6F6E1C6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25762"/>
            <a:ext cx="1468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mental</a:t>
            </a:r>
          </a:p>
        </p:txBody>
      </p:sp>
      <p:pic>
        <p:nvPicPr>
          <p:cNvPr id="29703" name="Picture 8" descr="6233i01">
            <a:hlinkClick r:id="rId2"/>
            <a:extLst>
              <a:ext uri="{FF2B5EF4-FFF2-40B4-BE49-F238E27FC236}">
                <a16:creationId xmlns:a16="http://schemas.microsoft.com/office/drawing/2014/main" id="{2977E401-40A1-4C29-A59D-BD828C2D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r="33333"/>
          <a:stretch>
            <a:fillRect/>
          </a:stretch>
        </p:blipFill>
        <p:spPr bwMode="auto">
          <a:xfrm>
            <a:off x="381000" y="1143000"/>
            <a:ext cx="330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9">
            <a:extLst>
              <a:ext uri="{FF2B5EF4-FFF2-40B4-BE49-F238E27FC236}">
                <a16:creationId xmlns:a16="http://schemas.microsoft.com/office/drawing/2014/main" id="{501C85CB-D6B4-4D88-BD64-A8428C87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0"/>
            <a:ext cx="50165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1 in 10,000 people in U.S.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have Huntington’s disease</a:t>
            </a:r>
          </a:p>
        </p:txBody>
      </p:sp>
      <p:sp>
        <p:nvSpPr>
          <p:cNvPr id="29705" name="Rectangle 10">
            <a:extLst>
              <a:ext uri="{FF2B5EF4-FFF2-40B4-BE49-F238E27FC236}">
                <a16:creationId xmlns:a16="http://schemas.microsoft.com/office/drawing/2014/main" id="{C35090C1-3449-4297-AC80-EBDBD2648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400800"/>
            <a:ext cx="3725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http://www.scielo.br/img/revistas/bjmbr/v39n8/html/6233i01.htm</a:t>
            </a:r>
          </a:p>
        </p:txBody>
      </p:sp>
      <p:sp>
        <p:nvSpPr>
          <p:cNvPr id="29706" name="Text Box 12">
            <a:extLst>
              <a:ext uri="{FF2B5EF4-FFF2-40B4-BE49-F238E27FC236}">
                <a16:creationId xmlns:a16="http://schemas.microsoft.com/office/drawing/2014/main" id="{15831890-6E1E-4DA7-8D7E-B2D4E20D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09625"/>
            <a:ext cx="239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Huntington’s brain</a:t>
            </a:r>
          </a:p>
        </p:txBody>
      </p:sp>
      <p:sp>
        <p:nvSpPr>
          <p:cNvPr id="29707" name="Text Box 13">
            <a:extLst>
              <a:ext uri="{FF2B5EF4-FFF2-40B4-BE49-F238E27FC236}">
                <a16:creationId xmlns:a16="http://schemas.microsoft.com/office/drawing/2014/main" id="{41B2F7FE-A427-4911-87C5-870829B6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61125"/>
            <a:ext cx="1782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mic Sans MS" panose="030F0702030302020204" pitchFamily="66" charset="0"/>
              </a:rPr>
              <a:t>Normal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/>
      <p:bldP spid="409606" grpId="0"/>
      <p:bldP spid="409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3B06DFF-A8A6-480C-BE0E-E9F9173E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6225"/>
            <a:ext cx="5410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A person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Huntington’s disease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has a _____ chance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passing the disorder on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their offspring.</a:t>
            </a:r>
          </a:p>
        </p:txBody>
      </p:sp>
      <p:pic>
        <p:nvPicPr>
          <p:cNvPr id="30723" name="Picture 3" descr="p sq 2">
            <a:extLst>
              <a:ext uri="{FF2B5EF4-FFF2-40B4-BE49-F238E27FC236}">
                <a16:creationId xmlns:a16="http://schemas.microsoft.com/office/drawing/2014/main" id="{7C48E660-9C4A-4D24-82CD-1BDFD0B2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8194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C2C1CC0D-A5F8-48F9-BF75-1C2EE10D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86868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Problem: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Symptoms of disorder usually don’t show until ____________ . . .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so you don’t know you have it until ________ you have had children.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7C441A6E-9D14-43C3-9E30-32ACB591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984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2680" name="Text Box 8">
            <a:extLst>
              <a:ext uri="{FF2B5EF4-FFF2-40B4-BE49-F238E27FC236}">
                <a16:creationId xmlns:a16="http://schemas.microsoft.com/office/drawing/2014/main" id="{81B8DEE0-FC75-4B40-A2E2-3684869A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19200"/>
            <a:ext cx="1012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50%</a:t>
            </a:r>
          </a:p>
        </p:txBody>
      </p:sp>
      <p:sp>
        <p:nvSpPr>
          <p:cNvPr id="412681" name="Text Box 9">
            <a:extLst>
              <a:ext uri="{FF2B5EF4-FFF2-40B4-BE49-F238E27FC236}">
                <a16:creationId xmlns:a16="http://schemas.microsoft.com/office/drawing/2014/main" id="{3F674F2A-B392-4422-B2BC-BBD2A7B6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2833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MIDDLE AGE</a:t>
            </a:r>
          </a:p>
        </p:txBody>
      </p:sp>
      <p:sp>
        <p:nvSpPr>
          <p:cNvPr id="412682" name="Text Box 10">
            <a:extLst>
              <a:ext uri="{FF2B5EF4-FFF2-40B4-BE49-F238E27FC236}">
                <a16:creationId xmlns:a16="http://schemas.microsoft.com/office/drawing/2014/main" id="{D3E0DFD2-9133-4FA1-A974-772B2942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0" grpId="0"/>
      <p:bldP spid="412681" grpId="0"/>
      <p:bldP spid="4126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5FEDB11-8EFB-4594-AA29-EB1DA2A1D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3820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latin typeface="Georgia" panose="02040502050405020303" pitchFamily="18" charset="0"/>
              </a:rPr>
              <a:t>                  THINK ABOUT IT</a:t>
            </a:r>
          </a:p>
          <a:p>
            <a:pPr eaLnBrk="1" hangingPunct="1">
              <a:buFontTx/>
              <a:buNone/>
            </a:pPr>
            <a:endParaRPr lang="en-US" altLang="en-US" sz="36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What does the song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have to do with 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human genetics?</a:t>
            </a:r>
          </a:p>
          <a:p>
            <a:pPr eaLnBrk="1" hangingPunct="1">
              <a:buFontTx/>
              <a:buNone/>
            </a:pPr>
            <a:endParaRPr lang="en-US" altLang="en-US" sz="28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Georgia" panose="02040502050405020303" pitchFamily="18" charset="0"/>
              </a:rPr>
              <a:t>“This Land is My Land” was written by a musician named Woody Guthrie before he began to show the symptoms of Huntington’s disease.</a:t>
            </a:r>
          </a:p>
        </p:txBody>
      </p:sp>
      <p:pic>
        <p:nvPicPr>
          <p:cNvPr id="31747" name="Picture 3" descr="remember">
            <a:extLst>
              <a:ext uri="{FF2B5EF4-FFF2-40B4-BE49-F238E27FC236}">
                <a16:creationId xmlns:a16="http://schemas.microsoft.com/office/drawing/2014/main" id="{2B710DBD-943F-428F-BEF9-245F7D55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474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woody guthrie">
            <a:extLst>
              <a:ext uri="{FF2B5EF4-FFF2-40B4-BE49-F238E27FC236}">
                <a16:creationId xmlns:a16="http://schemas.microsoft.com/office/drawing/2014/main" id="{F5E40BE7-E820-42C1-8C98-29C97B55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8">
            <a:extLst>
              <a:ext uri="{FF2B5EF4-FFF2-40B4-BE49-F238E27FC236}">
                <a16:creationId xmlns:a16="http://schemas.microsoft.com/office/drawing/2014/main" id="{C68EBAAE-2EE3-4FA6-8118-CE6483021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914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Click to hear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hlinkClick r:id="rId4"/>
              </a:rPr>
              <a:t>Woody’s</a:t>
            </a:r>
            <a:r>
              <a:rPr lang="en-US" altLang="en-US" sz="1400" b="1">
                <a:latin typeface="Arial" panose="020B0604020202020204" pitchFamily="34" charset="0"/>
              </a:rPr>
              <a:t> song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B4776EAE-53BA-4B88-AB1C-3F2D3A56D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038600"/>
            <a:ext cx="8382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 ________ are made by joining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___________ subunits together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FE7E76C2-8411-426C-8DD8-0EB79504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29338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Georgia" panose="02040502050405020303" pitchFamily="18" charset="0"/>
              </a:rPr>
              <a:t>amino acid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1DECAD5A-0AE2-45D3-93A3-F3D8AB452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62400"/>
            <a:ext cx="2327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Georgia" panose="02040502050405020303" pitchFamily="18" charset="0"/>
              </a:rPr>
              <a:t>Proteins</a:t>
            </a:r>
          </a:p>
        </p:txBody>
      </p:sp>
      <p:pic>
        <p:nvPicPr>
          <p:cNvPr id="6150" name="Picture 7" descr="aa paint">
            <a:extLst>
              <a:ext uri="{FF2B5EF4-FFF2-40B4-BE49-F238E27FC236}">
                <a16:creationId xmlns:a16="http://schemas.microsoft.com/office/drawing/2014/main" id="{8865DB62-A453-40E7-90C8-38F726AF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6"/>
          <a:stretch>
            <a:fillRect/>
          </a:stretch>
        </p:blipFill>
        <p:spPr bwMode="auto">
          <a:xfrm>
            <a:off x="6934200" y="45720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0">
            <a:extLst>
              <a:ext uri="{FF2B5EF4-FFF2-40B4-BE49-F238E27FC236}">
                <a16:creationId xmlns:a16="http://schemas.microsoft.com/office/drawing/2014/main" id="{A0EBF06A-F36D-48FD-BEBC-0B3B512A7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82613"/>
            <a:ext cx="6609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Georgia" panose="02040502050405020303" pitchFamily="18" charset="0"/>
              </a:rPr>
              <a:t>REMEMBER YOUR MOLECULES!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5AEE0ED-7F4C-46C3-BE52-0DA6291918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86100" y="1240919"/>
            <a:ext cx="4572000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9FB55-08A9-4A88-B0F4-656CBE9AA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125"/>
            <a:ext cx="1870075" cy="187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utoUpdateAnimBg="0"/>
      <p:bldP spid="9523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32" descr="arlo album">
            <a:extLst>
              <a:ext uri="{FF2B5EF4-FFF2-40B4-BE49-F238E27FC236}">
                <a16:creationId xmlns:a16="http://schemas.microsoft.com/office/drawing/2014/main" id="{30577FC6-1926-4F4F-B2D0-3EE88A5C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581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033">
            <a:extLst>
              <a:ext uri="{FF2B5EF4-FFF2-40B4-BE49-F238E27FC236}">
                <a16:creationId xmlns:a16="http://schemas.microsoft.com/office/drawing/2014/main" id="{4CDC18DD-B9C9-4C69-853A-583074F6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57200"/>
            <a:ext cx="4648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Woody Guthrie had a son named Arlo that was a popular musician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during the 70’s</a:t>
            </a:r>
          </a:p>
        </p:txBody>
      </p:sp>
      <p:sp>
        <p:nvSpPr>
          <p:cNvPr id="32772" name="Text Box 1035">
            <a:extLst>
              <a:ext uri="{FF2B5EF4-FFF2-40B4-BE49-F238E27FC236}">
                <a16:creationId xmlns:a16="http://schemas.microsoft.com/office/drawing/2014/main" id="{D8F86EA8-4E54-4662-B23A-463E97E1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984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Text Box 2053">
            <a:extLst>
              <a:ext uri="{FF2B5EF4-FFF2-40B4-BE49-F238E27FC236}">
                <a16:creationId xmlns:a16="http://schemas.microsoft.com/office/drawing/2014/main" id="{BFC84B43-AB5D-4F24-B03C-4D89295D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8991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Before 1993 there was no test for Huntington’s.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If one of your parents showed symptoms, you had to wait to see if it had been passed on to you.</a:t>
            </a:r>
          </a:p>
        </p:txBody>
      </p:sp>
      <p:sp>
        <p:nvSpPr>
          <p:cNvPr id="32774" name="Rectangle 2054">
            <a:extLst>
              <a:ext uri="{FF2B5EF4-FFF2-40B4-BE49-F238E27FC236}">
                <a16:creationId xmlns:a16="http://schemas.microsoft.com/office/drawing/2014/main" id="{8C3CE301-5D46-4ACB-BA33-EDD36510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hlinkClick r:id="rId4"/>
              </a:rPr>
              <a:t>Click to hear 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  <a:hlinkClick r:id="rId4"/>
              </a:rPr>
              <a:t>of Arlo’s songs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8" name="Arlo Guthrie - City of New Orleans.mp3">
            <a:hlinkClick r:id="" action="ppaction://media"/>
            <a:extLst>
              <a:ext uri="{FF2B5EF4-FFF2-40B4-BE49-F238E27FC236}">
                <a16:creationId xmlns:a16="http://schemas.microsoft.com/office/drawing/2014/main" id="{A5F6B2E2-726F-44CA-91D8-C5984B2A3ED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4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A1D492-27B4-4BA6-894B-3068C8C44B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533400"/>
            <a:ext cx="5486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Arlo Guthrie is still performing today.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He never developed symptoms for Huntington’s disease.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</p:txBody>
      </p:sp>
      <p:pic>
        <p:nvPicPr>
          <p:cNvPr id="33795" name="Picture 3" descr="guthrie-arlo_wgf04_cd9_3289">
            <a:hlinkClick r:id="rId2"/>
            <a:extLst>
              <a:ext uri="{FF2B5EF4-FFF2-40B4-BE49-F238E27FC236}">
                <a16:creationId xmlns:a16="http://schemas.microsoft.com/office/drawing/2014/main" id="{0880E195-8946-4CBB-BCE8-65F71FCB9C1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1000"/>
            <a:ext cx="2959100" cy="4267200"/>
          </a:xfrm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82043F57-5674-49D3-8E6E-BD9755D5F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3862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http://www.jimdirden.com/woodyfest2004/artists/index_3.htm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59E3C03F-1250-4F3A-B4BB-BD6DD3BD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6248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If there is no cure, would YOU want to be tested and find out if you have the gene?</a:t>
            </a:r>
          </a:p>
        </p:txBody>
      </p:sp>
      <p:pic>
        <p:nvPicPr>
          <p:cNvPr id="33798" name="Picture 7" descr="question_mark%20(WinCE)">
            <a:extLst>
              <a:ext uri="{FF2B5EF4-FFF2-40B4-BE49-F238E27FC236}">
                <a16:creationId xmlns:a16="http://schemas.microsoft.com/office/drawing/2014/main" id="{EF7358C3-E23B-4EE4-9A06-3D8C185D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882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0">
            <a:extLst>
              <a:ext uri="{FF2B5EF4-FFF2-40B4-BE49-F238E27FC236}">
                <a16:creationId xmlns:a16="http://schemas.microsoft.com/office/drawing/2014/main" id="{5B9AFF54-31A4-44AD-A79F-BC7DA8E2A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3525"/>
            <a:ext cx="5956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http://webs.wichita.edu/depttools/depttoolsmemberfiles/accomp/question_mark%20(WinCE).jpg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4A77D00-93E5-45D7-92E4-CBA96096C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u="sng">
                <a:latin typeface="Georgia" panose="02040502050405020303" pitchFamily="18" charset="0"/>
              </a:rPr>
              <a:t>ACHONDROPLASIA</a:t>
            </a:r>
            <a:br>
              <a:rPr lang="en-US" altLang="en-US" sz="5400" b="1" u="sng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(One kind of Dwarfism)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37A2F652-553E-4633-85B5-F315818931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0"/>
            <a:ext cx="8839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>
                <a:latin typeface="Georgia" panose="02040502050405020303" pitchFamily="18" charset="0"/>
              </a:rPr>
              <a:t>CAUSE</a:t>
            </a:r>
            <a:r>
              <a:rPr lang="en-US" altLang="en-US" sz="2800" b="1" u="sng">
                <a:latin typeface="Georgia" panose="02040502050405020303" pitchFamily="18" charset="0"/>
                <a:sym typeface="Wingdings" panose="05000000000000000000" pitchFamily="2" charset="2"/>
              </a:rPr>
              <a:t>:</a:t>
            </a:r>
            <a:r>
              <a:rPr lang="en-US" altLang="en-US" sz="2800" b="1">
                <a:latin typeface="Georgia" panose="02040502050405020303" pitchFamily="18" charset="0"/>
                <a:sym typeface="Wingdings" panose="05000000000000000000" pitchFamily="2" charset="2"/>
              </a:rPr>
              <a:t> ___________________________</a:t>
            </a:r>
            <a:r>
              <a:rPr lang="en-US" altLang="en-US" sz="2800" b="1">
                <a:latin typeface="Georgia" panose="02040502050405020303" pitchFamily="18" charset="0"/>
              </a:rPr>
              <a:t> gene</a:t>
            </a:r>
            <a:endParaRPr lang="en-US" altLang="en-US" sz="2400" b="1">
              <a:latin typeface="Georgia" panose="02040502050405020303" pitchFamily="18" charset="0"/>
            </a:endParaRP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D25D677B-C87F-45CD-A10B-A21ADD44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853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200,000 “little people” worldwide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One of oldest known disorders – seen in Egyptian art</a:t>
            </a:r>
          </a:p>
        </p:txBody>
      </p:sp>
      <p:pic>
        <p:nvPicPr>
          <p:cNvPr id="34821" name="Picture 10" descr="250px-Little_People,_Big_World_family_photo">
            <a:extLst>
              <a:ext uri="{FF2B5EF4-FFF2-40B4-BE49-F238E27FC236}">
                <a16:creationId xmlns:a16="http://schemas.microsoft.com/office/drawing/2014/main" id="{D54550F5-CA32-4E85-8355-8285EBAA4C5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57400"/>
            <a:ext cx="4495800" cy="3109913"/>
          </a:xfrm>
        </p:spPr>
      </p:pic>
      <p:sp>
        <p:nvSpPr>
          <p:cNvPr id="34822" name="Text Box 11">
            <a:extLst>
              <a:ext uri="{FF2B5EF4-FFF2-40B4-BE49-F238E27FC236}">
                <a16:creationId xmlns:a16="http://schemas.microsoft.com/office/drawing/2014/main" id="{B8493089-5827-4F6D-AA7E-7A364E4E7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27163"/>
            <a:ext cx="5487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AUTOSOMAL DOMINANT</a:t>
            </a:r>
          </a:p>
        </p:txBody>
      </p:sp>
      <p:sp>
        <p:nvSpPr>
          <p:cNvPr id="34823" name="Rectangle 12">
            <a:extLst>
              <a:ext uri="{FF2B5EF4-FFF2-40B4-BE49-F238E27FC236}">
                <a16:creationId xmlns:a16="http://schemas.microsoft.com/office/drawing/2014/main" id="{9068C64D-91F4-4C72-8DA7-2E903570C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17788"/>
            <a:ext cx="341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1 in 20,000 births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2379B8C-1CFE-4758-929D-4D0881111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u="sng">
                <a:latin typeface="Georgia" panose="02040502050405020303" pitchFamily="18" charset="0"/>
              </a:rPr>
              <a:t>ACHONDROPLASIA</a:t>
            </a:r>
            <a:br>
              <a:rPr lang="en-US" altLang="en-US" sz="5400" b="1" u="sng">
                <a:latin typeface="Georgia" panose="02040502050405020303" pitchFamily="18" charset="0"/>
              </a:rPr>
            </a:br>
            <a:r>
              <a:rPr lang="en-US" altLang="en-US" sz="4000" b="1">
                <a:latin typeface="Georgia" panose="02040502050405020303" pitchFamily="18" charset="0"/>
              </a:rPr>
              <a:t>(One kind of Dwarfism)</a:t>
            </a: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21F9CC36-0ADF-4907-A475-36DF8BAF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752600"/>
            <a:ext cx="5105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Normal size head and torso; short arms and legs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Problem with way cartilage 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r>
              <a:rPr lang="en-US" altLang="en-US" sz="2800" b="1">
                <a:latin typeface="Comic Sans MS" panose="030F0702030302020204" pitchFamily="66" charset="0"/>
              </a:rPr>
              <a:t>changes to bone as bones grow</a:t>
            </a:r>
          </a:p>
        </p:txBody>
      </p:sp>
      <p:pic>
        <p:nvPicPr>
          <p:cNvPr id="35844" name="Picture 8" descr="dwarf2">
            <a:extLst>
              <a:ext uri="{FF2B5EF4-FFF2-40B4-BE49-F238E27FC236}">
                <a16:creationId xmlns:a16="http://schemas.microsoft.com/office/drawing/2014/main" id="{6838D72F-55D7-4B6A-B90D-A467851781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3716338" cy="36861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0419FB0-80D8-42D1-AF15-C63F576C3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DISORDERS CAUSED 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BY ____________________</a:t>
            </a: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____________________</a:t>
            </a:r>
          </a:p>
          <a:p>
            <a:pPr eaLnBrk="1" hangingPunct="1"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CD082F9-9953-4AD4-A5BF-B439CD80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981200"/>
            <a:ext cx="4856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SICKLE CELL DISEASE</a:t>
            </a:r>
            <a:endParaRPr lang="en-US" altLang="en-US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AF4D637-EFB3-4F47-BB88-3960385D3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6324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Comic Sans MS" panose="030F0702030302020204" pitchFamily="66" charset="0"/>
              </a:rPr>
              <a:t>CAUSE</a:t>
            </a:r>
            <a:r>
              <a:rPr lang="en-US" altLang="en-US" b="1">
                <a:latin typeface="Comic Sans MS" panose="030F0702030302020204" pitchFamily="66" charset="0"/>
              </a:rPr>
              <a:t>: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   </a:t>
            </a: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b="1">
                <a:latin typeface="Comic Sans MS" panose="030F0702030302020204" pitchFamily="66" charset="0"/>
              </a:rPr>
              <a:t> changed to </a:t>
            </a:r>
            <a:r>
              <a:rPr lang="en-US" altLang="en-US" b="1">
                <a:solidFill>
                  <a:srgbClr val="FF0066"/>
                </a:solidFill>
                <a:latin typeface="Comic Sans MS" panose="030F0702030302020204" pitchFamily="66" charset="0"/>
              </a:rPr>
              <a:t>A </a:t>
            </a:r>
            <a:br>
              <a:rPr lang="en-US" altLang="en-US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FF0066"/>
                </a:solidFill>
                <a:latin typeface="Comic Sans MS" panose="030F0702030302020204" pitchFamily="66" charset="0"/>
              </a:rPr>
              <a:t>   </a:t>
            </a:r>
            <a:r>
              <a:rPr lang="en-US" altLang="en-US" b="1">
                <a:latin typeface="Comic Sans MS" panose="030F0702030302020204" pitchFamily="66" charset="0"/>
              </a:rPr>
              <a:t>in gene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(protein in red blood cells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that carries oxygen in blood)</a:t>
            </a:r>
          </a:p>
        </p:txBody>
      </p:sp>
      <p:pic>
        <p:nvPicPr>
          <p:cNvPr id="36869" name="Picture 6" descr="sickle change">
            <a:extLst>
              <a:ext uri="{FF2B5EF4-FFF2-40B4-BE49-F238E27FC236}">
                <a16:creationId xmlns:a16="http://schemas.microsoft.com/office/drawing/2014/main" id="{0DC0F620-B537-4147-8E04-2BFA80533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828800"/>
            <a:ext cx="3590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7">
            <a:extLst>
              <a:ext uri="{FF2B5EF4-FFF2-40B4-BE49-F238E27FC236}">
                <a16:creationId xmlns:a16="http://schemas.microsoft.com/office/drawing/2014/main" id="{B47A6F61-4998-4D87-9B70-F552D8D3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24375"/>
            <a:ext cx="3065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HEMOGLOBIN</a:t>
            </a:r>
          </a:p>
        </p:txBody>
      </p:sp>
      <p:sp>
        <p:nvSpPr>
          <p:cNvPr id="111624" name="Rectangle 8">
            <a:extLst>
              <a:ext uri="{FF2B5EF4-FFF2-40B4-BE49-F238E27FC236}">
                <a16:creationId xmlns:a16="http://schemas.microsoft.com/office/drawing/2014/main" id="{3E5F9607-0600-45FB-A35A-7B3CB0D4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838200"/>
            <a:ext cx="6910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AUTOSOMAL Recessive ALLELES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732E9D3-1B42-48A5-88A7-13C675E20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 u="sng">
                <a:latin typeface="Georgia" panose="02040502050405020303" pitchFamily="18" charset="0"/>
              </a:rPr>
              <a:t>SICKLE CELL DISEASE</a:t>
            </a:r>
          </a:p>
        </p:txBody>
      </p:sp>
      <p:pic>
        <p:nvPicPr>
          <p:cNvPr id="37891" name="Picture 8" descr="sickle cells alone">
            <a:extLst>
              <a:ext uri="{FF2B5EF4-FFF2-40B4-BE49-F238E27FC236}">
                <a16:creationId xmlns:a16="http://schemas.microsoft.com/office/drawing/2014/main" id="{9BA9827A-80A2-4939-BF2F-B18E6603808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5105400" cy="2441575"/>
          </a:xfrm>
          <a:noFill/>
        </p:spPr>
      </p:pic>
      <p:sp>
        <p:nvSpPr>
          <p:cNvPr id="37892" name="Text Box 10">
            <a:extLst>
              <a:ext uri="{FF2B5EF4-FFF2-40B4-BE49-F238E27FC236}">
                <a16:creationId xmlns:a16="http://schemas.microsoft.com/office/drawing/2014/main" id="{9BDCA08B-6659-4866-8DC9-1208ED27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3717925"/>
            <a:ext cx="81359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latin typeface="Comic Sans MS" panose="030F0702030302020204" pitchFamily="66" charset="0"/>
              </a:rPr>
              <a:t>SYMPTOMS: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omic Sans MS" panose="030F0702030302020204" pitchFamily="66" charset="0"/>
              </a:rPr>
              <a:t>_____________ become sickle </a:t>
            </a:r>
            <a:br>
              <a:rPr lang="en-US" altLang="en-US" sz="4000" b="1">
                <a:latin typeface="Comic Sans MS" panose="030F0702030302020204" pitchFamily="66" charset="0"/>
              </a:rPr>
            </a:br>
            <a:r>
              <a:rPr lang="en-US" altLang="en-US" sz="4000" b="1">
                <a:latin typeface="Comic Sans MS" panose="030F0702030302020204" pitchFamily="66" charset="0"/>
              </a:rPr>
              <a:t>shaped in persons with 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Comic Sans MS" panose="030F0702030302020204" pitchFamily="66" charset="0"/>
              </a:rPr>
              <a:t> sickle cell ________</a:t>
            </a:r>
          </a:p>
        </p:txBody>
      </p:sp>
      <p:sp>
        <p:nvSpPr>
          <p:cNvPr id="180228" name="Rectangle 1028">
            <a:extLst>
              <a:ext uri="{FF2B5EF4-FFF2-40B4-BE49-F238E27FC236}">
                <a16:creationId xmlns:a16="http://schemas.microsoft.com/office/drawing/2014/main" id="{6335F717-5A52-4861-9E69-A18719BA4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4000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RED BLOOD CELLS</a:t>
            </a:r>
          </a:p>
        </p:txBody>
      </p:sp>
      <p:sp>
        <p:nvSpPr>
          <p:cNvPr id="180229" name="Rectangle 1029">
            <a:extLst>
              <a:ext uri="{FF2B5EF4-FFF2-40B4-BE49-F238E27FC236}">
                <a16:creationId xmlns:a16="http://schemas.microsoft.com/office/drawing/2014/main" id="{6B182F9C-D8F2-4A42-8AE5-7DA61DE2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029200"/>
            <a:ext cx="1212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180230" name="Rectangle 1030">
            <a:extLst>
              <a:ext uri="{FF2B5EF4-FFF2-40B4-BE49-F238E27FC236}">
                <a16:creationId xmlns:a16="http://schemas.microsoft.com/office/drawing/2014/main" id="{91B43BD9-1D3B-4874-98EA-EBFBA41B5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5626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ALLELES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B9DC4-DBDE-4DCF-BBF9-C0BA838DA181}"/>
              </a:ext>
            </a:extLst>
          </p:cNvPr>
          <p:cNvSpPr txBox="1"/>
          <p:nvPr/>
        </p:nvSpPr>
        <p:spPr>
          <a:xfrm>
            <a:off x="6477000" y="2514600"/>
            <a:ext cx="933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Play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/>
      <p:bldP spid="180229" grpId="0"/>
      <p:bldP spid="1802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EAE5040-A672-460E-A2F7-7A87C9FF3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eorgia" panose="02040502050405020303" pitchFamily="18" charset="0"/>
              </a:rPr>
              <a:t>SICKLE CELL DISEASE</a:t>
            </a:r>
          </a:p>
        </p:txBody>
      </p:sp>
      <p:pic>
        <p:nvPicPr>
          <p:cNvPr id="38915" name="Picture 4" descr="sickle cell clog">
            <a:extLst>
              <a:ext uri="{FF2B5EF4-FFF2-40B4-BE49-F238E27FC236}">
                <a16:creationId xmlns:a16="http://schemas.microsoft.com/office/drawing/2014/main" id="{A11057DF-8E78-4135-A50B-A15F2B5B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4770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6">
            <a:extLst>
              <a:ext uri="{FF2B5EF4-FFF2-40B4-BE49-F238E27FC236}">
                <a16:creationId xmlns:a16="http://schemas.microsoft.com/office/drawing/2014/main" id="{AB3B9D55-87DA-4382-BB6F-E08896303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0763"/>
            <a:ext cx="83232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Circulatory</a:t>
            </a:r>
            <a:r>
              <a:rPr lang="en-US" altLang="en-US" sz="2800" b="1">
                <a:latin typeface="Comic Sans MS" panose="030F0702030302020204" pitchFamily="66" charset="0"/>
              </a:rPr>
              <a:t> </a:t>
            </a:r>
            <a:r>
              <a:rPr lang="en-US" altLang="en-US" sz="3600" b="1">
                <a:latin typeface="Comic Sans MS" panose="030F0702030302020204" pitchFamily="66" charset="0"/>
              </a:rPr>
              <a:t>problems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Cells stick in capillaries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Loss of blood cells (anemia)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Organ damage (brain, heart, spleen)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Can lead to DEATH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0E929EF-AD39-47C4-B759-340480DCD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4800" b="1" u="sng">
                <a:latin typeface="Georgia" panose="02040502050405020303" pitchFamily="18" charset="0"/>
              </a:rPr>
              <a:t>SICKLE CELL DISEASE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2D4A506-3568-4DE5-A261-E3BE3D318B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More common in _________________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      1 in 500 = have sickle cell disease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      1 in 10 =  carriers for allele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Also affects persons of _______________ and _________________ descent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Why do so many African Americans carry the sickle cell allele?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B891F90-40EA-4675-A771-79E1D073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1295400"/>
            <a:ext cx="4816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AFRICAN AMERICANS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46FAA8A-9E57-47B8-87D4-7CA94023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8" y="3794124"/>
            <a:ext cx="3878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MEDITERRANEAN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DF05A978-A1DB-4A32-B07D-E23A3764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97362"/>
            <a:ext cx="396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MIDDLE EASTERN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2BB41BF-FEF3-42AD-B86F-4C715484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4800" b="1" u="sng">
                <a:latin typeface="Georgia" panose="02040502050405020303" pitchFamily="18" charset="0"/>
              </a:rPr>
              <a:t>SICKLE CELL DISEASE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C5D8F0-A652-479C-9DBD-FF9EDC4B88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Many can trace their ancestry to west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central Africa where ___________,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a serious parasitic disease that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infects red blood cells is common.</a:t>
            </a:r>
          </a:p>
        </p:txBody>
      </p:sp>
      <p:pic>
        <p:nvPicPr>
          <p:cNvPr id="40964" name="Picture 6" descr="Areas of the world where malaria is endemic (coloured blue).">
            <a:extLst>
              <a:ext uri="{FF2B5EF4-FFF2-40B4-BE49-F238E27FC236}">
                <a16:creationId xmlns:a16="http://schemas.microsoft.com/office/drawing/2014/main" id="{69708777-A5B2-496D-9485-AF87FB71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4000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7">
            <a:extLst>
              <a:ext uri="{FF2B5EF4-FFF2-40B4-BE49-F238E27FC236}">
                <a16:creationId xmlns:a16="http://schemas.microsoft.com/office/drawing/2014/main" id="{28322976-614F-444C-8C71-F8F3102D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613525"/>
            <a:ext cx="3101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Images from: http://en.wikipedia.org/wiki/Malaria</a:t>
            </a:r>
          </a:p>
        </p:txBody>
      </p:sp>
      <p:pic>
        <p:nvPicPr>
          <p:cNvPr id="40966" name="Picture 9" descr="Anopheles stephensi">
            <a:hlinkClick r:id="rId3" tooltip="Anopheles stephensi"/>
            <a:extLst>
              <a:ext uri="{FF2B5EF4-FFF2-40B4-BE49-F238E27FC236}">
                <a16:creationId xmlns:a16="http://schemas.microsoft.com/office/drawing/2014/main" id="{D453D44E-07EF-4F98-9BB1-B5A74983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743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00" name="Text Box 12">
            <a:extLst>
              <a:ext uri="{FF2B5EF4-FFF2-40B4-BE49-F238E27FC236}">
                <a16:creationId xmlns:a16="http://schemas.microsoft.com/office/drawing/2014/main" id="{D77F48EA-5190-4DFD-BFB8-A808A56A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55788"/>
            <a:ext cx="2386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MALARIA</a:t>
            </a:r>
          </a:p>
        </p:txBody>
      </p:sp>
      <p:sp>
        <p:nvSpPr>
          <p:cNvPr id="40968" name="Text Box 1028">
            <a:extLst>
              <a:ext uri="{FF2B5EF4-FFF2-40B4-BE49-F238E27FC236}">
                <a16:creationId xmlns:a16="http://schemas.microsoft.com/office/drawing/2014/main" id="{7E303659-07E2-429E-BF2A-830FF1197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67400"/>
            <a:ext cx="26797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hlinkClick r:id="rId5"/>
              </a:rPr>
              <a:t>Watch a video about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hlinkClick r:id="rId5"/>
              </a:rPr>
              <a:t>sickle cell and malaria</a:t>
            </a: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44677F12-28FF-4BAE-840D-DF63A44977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A person who is __________________ for the ____________allele (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ss</a:t>
            </a:r>
            <a:r>
              <a:rPr lang="en-US" altLang="en-US" b="1" dirty="0">
                <a:latin typeface="Georgia" panose="02040502050405020303" pitchFamily="18" charset="0"/>
              </a:rPr>
              <a:t>) will have _______________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A person who is _________________ for normal hemoglobin alleles will have normal blood cells, but can become infected with __________ (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SS</a:t>
            </a:r>
            <a:r>
              <a:rPr lang="en-US" altLang="en-US" b="1" dirty="0">
                <a:latin typeface="Georgia" panose="020405020504050203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A _________________ person  (</a:t>
            </a:r>
            <a:r>
              <a:rPr lang="en-US" alt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Ss</a:t>
            </a:r>
            <a:r>
              <a:rPr lang="en-US" altLang="en-US" b="1" dirty="0">
                <a:latin typeface="Georgia" panose="02040502050405020303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(with one normal/one sickle cell allele)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generally healthy and has the benefit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being _________ to malaria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DA19FECD-A89E-47F0-A01E-09E5E985F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360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HOMOZYGOUS</a:t>
            </a:r>
          </a:p>
        </p:txBody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A0BFF420-A9EC-49FB-ABAC-A2BEFD5F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2" y="6096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sickle cell</a:t>
            </a: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FFC2AD62-9E5E-4EB0-B092-8A629954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1066800"/>
            <a:ext cx="320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sickle disease</a:t>
            </a:r>
          </a:p>
        </p:txBody>
      </p:sp>
      <p:sp>
        <p:nvSpPr>
          <p:cNvPr id="113672" name="Rectangle 8">
            <a:extLst>
              <a:ext uri="{FF2B5EF4-FFF2-40B4-BE49-F238E27FC236}">
                <a16:creationId xmlns:a16="http://schemas.microsoft.com/office/drawing/2014/main" id="{401BE73C-4C17-49F2-9BF8-F03580352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987550"/>
            <a:ext cx="360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HOMOZYGOUS</a:t>
            </a:r>
          </a:p>
        </p:txBody>
      </p:sp>
      <p:sp>
        <p:nvSpPr>
          <p:cNvPr id="113673" name="Rectangle 9">
            <a:extLst>
              <a:ext uri="{FF2B5EF4-FFF2-40B4-BE49-F238E27FC236}">
                <a16:creationId xmlns:a16="http://schemas.microsoft.com/office/drawing/2014/main" id="{F2C07D65-1D3B-4EDF-A8D3-5DA83A87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75" y="3379788"/>
            <a:ext cx="177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malaria</a:t>
            </a:r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2846C7C4-B635-44AA-BD40-E4A00802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46588"/>
            <a:ext cx="401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HETEROZYGOUS</a:t>
            </a:r>
          </a:p>
        </p:txBody>
      </p:sp>
      <p:sp>
        <p:nvSpPr>
          <p:cNvPr id="113675" name="Rectangle 11">
            <a:extLst>
              <a:ext uri="{FF2B5EF4-FFF2-40B4-BE49-F238E27FC236}">
                <a16:creationId xmlns:a16="http://schemas.microsoft.com/office/drawing/2014/main" id="{71427F22-FA04-491E-A27F-43F70EF9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19800"/>
            <a:ext cx="2157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resistant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1" grpId="0"/>
      <p:bldP spid="113672" grpId="0"/>
      <p:bldP spid="113673" grpId="0"/>
      <p:bldP spid="113674" grpId="0"/>
      <p:bldP spid="1136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3AEF787-3CBA-4575-AD0A-CD2706F5D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820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                  REMEMBER YOUR</a:t>
            </a:r>
            <a:br>
              <a:rPr lang="en-US" altLang="en-US" sz="4400" dirty="0">
                <a:latin typeface="Georgia" panose="02040502050405020303" pitchFamily="18" charset="0"/>
              </a:rPr>
            </a:br>
            <a:r>
              <a:rPr lang="en-US" altLang="en-US" sz="4400" dirty="0">
                <a:latin typeface="Georgia" panose="02040502050405020303" pitchFamily="18" charset="0"/>
              </a:rPr>
              <a:t>			     MOLECULES</a:t>
            </a: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__________ is carried </a:t>
            </a: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in the ________ of </a:t>
            </a: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A, T, G, C’s on a</a:t>
            </a:r>
          </a:p>
          <a:p>
            <a:pPr eaLnBrk="1" hangingPunct="1">
              <a:buFontTx/>
              <a:buNone/>
            </a:pPr>
            <a:r>
              <a:rPr lang="en-US" altLang="en-US" sz="4400" dirty="0">
                <a:latin typeface="Georgia" panose="02040502050405020303" pitchFamily="18" charset="0"/>
              </a:rPr>
              <a:t>_____ molecule</a:t>
            </a:r>
          </a:p>
          <a:p>
            <a:pPr eaLnBrk="1" hangingPunct="1">
              <a:buFontTx/>
              <a:buNone/>
            </a:pPr>
            <a:endParaRPr lang="en-US" altLang="en-US" sz="4400" dirty="0">
              <a:latin typeface="Georgia" panose="02040502050405020303" pitchFamily="18" charset="0"/>
            </a:endParaRPr>
          </a:p>
        </p:txBody>
      </p:sp>
      <p:pic>
        <p:nvPicPr>
          <p:cNvPr id="7171" name="Picture 3" descr="remember">
            <a:extLst>
              <a:ext uri="{FF2B5EF4-FFF2-40B4-BE49-F238E27FC236}">
                <a16:creationId xmlns:a16="http://schemas.microsoft.com/office/drawing/2014/main" id="{58A841A6-2D96-4867-9980-4E877D31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474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dnabases">
            <a:extLst>
              <a:ext uri="{FF2B5EF4-FFF2-40B4-BE49-F238E27FC236}">
                <a16:creationId xmlns:a16="http://schemas.microsoft.com/office/drawing/2014/main" id="{0CD963D6-3BFF-4BFA-B046-8F25768F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20002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7">
            <a:extLst>
              <a:ext uri="{FF2B5EF4-FFF2-40B4-BE49-F238E27FC236}">
                <a16:creationId xmlns:a16="http://schemas.microsoft.com/office/drawing/2014/main" id="{0AFE0734-1FD4-4041-9A70-F52E1804F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1441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accent2"/>
                </a:solidFill>
                <a:latin typeface="Georgia" panose="02040502050405020303" pitchFamily="18" charset="0"/>
              </a:rPr>
              <a:t>DNA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27F1D9B0-E306-4829-84F4-E92A35B6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3092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  <a:latin typeface="Georgia" panose="02040502050405020303" pitchFamily="18" charset="0"/>
              </a:rPr>
              <a:t>Genetic code</a:t>
            </a:r>
          </a:p>
        </p:txBody>
      </p:sp>
      <p:sp>
        <p:nvSpPr>
          <p:cNvPr id="94217" name="Rectangle 9">
            <a:extLst>
              <a:ext uri="{FF2B5EF4-FFF2-40B4-BE49-F238E27FC236}">
                <a16:creationId xmlns:a16="http://schemas.microsoft.com/office/drawing/2014/main" id="{A90FF19A-4881-4B23-AB5E-00CEA5F07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2319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  <a:latin typeface="Georgia" panose="02040502050405020303" pitchFamily="18" charset="0"/>
              </a:rPr>
              <a:t>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  <p:bldP spid="942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E986A1AA-458D-4BC6-840E-CAE7C708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763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Comic Sans MS" panose="030F0702030302020204" pitchFamily="66" charset="0"/>
              </a:rPr>
              <a:t>A </a:t>
            </a:r>
            <a:r>
              <a:rPr lang="en-US" altLang="en-US" sz="4400" b="1" u="sng">
                <a:latin typeface="Comic Sans MS" panose="030F0702030302020204" pitchFamily="66" charset="0"/>
              </a:rPr>
              <a:t>__________</a:t>
            </a:r>
            <a:r>
              <a:rPr lang="en-US" altLang="en-US" sz="4400" b="1">
                <a:latin typeface="Comic Sans MS" panose="030F0702030302020204" pitchFamily="66" charset="0"/>
              </a:rPr>
              <a:t> is a picture of an organism’s chromosomes</a:t>
            </a: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E94B187C-621B-494A-A376-00D39EE1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5113"/>
            <a:ext cx="3181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KARYOTYPE</a:t>
            </a:r>
          </a:p>
        </p:txBody>
      </p:sp>
      <p:pic>
        <p:nvPicPr>
          <p:cNvPr id="43012" name="Picture 4" descr="karyotype5">
            <a:extLst>
              <a:ext uri="{FF2B5EF4-FFF2-40B4-BE49-F238E27FC236}">
                <a16:creationId xmlns:a16="http://schemas.microsoft.com/office/drawing/2014/main" id="{518ACE2A-5281-41C5-9160-F90B39225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4163"/>
            <a:ext cx="563880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CDB16F-3E5D-4595-B687-857AC7484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/>
            </a:r>
            <a:br>
              <a:rPr lang="en-US" altLang="en-US" dirty="0">
                <a:latin typeface="Georgia" panose="02040502050405020303" pitchFamily="18" charset="0"/>
              </a:rPr>
            </a:b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E100887-18B6-4D19-8ED0-9F2F30E13B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91440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Chromosomes that determine </a:t>
            </a:r>
            <a:br>
              <a:rPr lang="en-US" altLang="en-US" b="1" dirty="0">
                <a:latin typeface="Georgia" panose="02040502050405020303" pitchFamily="18" charset="0"/>
              </a:rPr>
            </a:br>
            <a:r>
              <a:rPr lang="en-US" altLang="en-US" b="1" dirty="0">
                <a:latin typeface="Georgia" panose="02040502050405020303" pitchFamily="18" charset="0"/>
              </a:rPr>
              <a:t>the sex of an organism = _________________</a:t>
            </a:r>
          </a:p>
          <a:p>
            <a:pPr eaLnBrk="1" hangingPunct="1"/>
            <a:endParaRPr lang="en-US" altLang="en-US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All other chromosomes = _________________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61C2D47-24AE-4C7E-800C-AACF1109DD09}"/>
              </a:ext>
            </a:extLst>
          </p:cNvPr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5943600" y="990600"/>
            <a:ext cx="2209800" cy="2590800"/>
          </a:xfrm>
        </p:spPr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7B227B90-858B-482F-9559-8B5CBA719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9200"/>
            <a:ext cx="364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Sex chromosomes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E712360D-A18B-4327-8678-D963D89D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68613"/>
            <a:ext cx="2181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autosomes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E4DDC5F-8D31-483A-89D4-D3500616C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71950"/>
            <a:ext cx="71389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Humans have two sex chromosomes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and _____ autosomes   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C8B0A4AE-4286-4C94-A44D-C867DECD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35513"/>
            <a:ext cx="588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FDF8D921-2139-4C3A-8FC1-5AE4632FE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24400"/>
            <a:ext cx="493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118794" name="Rectangle 10">
            <a:extLst>
              <a:ext uri="{FF2B5EF4-FFF2-40B4-BE49-F238E27FC236}">
                <a16:creationId xmlns:a16="http://schemas.microsoft.com/office/drawing/2014/main" id="{208EA158-05D8-4DB9-AC13-EE506CDF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80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44</a:t>
            </a:r>
          </a:p>
        </p:txBody>
      </p:sp>
      <p:pic>
        <p:nvPicPr>
          <p:cNvPr id="45067" name="Picture 11" descr="xy system">
            <a:extLst>
              <a:ext uri="{FF2B5EF4-FFF2-40B4-BE49-F238E27FC236}">
                <a16:creationId xmlns:a16="http://schemas.microsoft.com/office/drawing/2014/main" id="{B2CF540D-8222-4FCA-9EC3-EC106086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3" b="37476"/>
          <a:stretch>
            <a:fillRect/>
          </a:stretch>
        </p:blipFill>
        <p:spPr bwMode="auto">
          <a:xfrm>
            <a:off x="5791200" y="990600"/>
            <a:ext cx="28098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2">
            <a:extLst>
              <a:ext uri="{FF2B5EF4-FFF2-40B4-BE49-F238E27FC236}">
                <a16:creationId xmlns:a16="http://schemas.microsoft.com/office/drawing/2014/main" id="{4A1D306D-B2BB-4047-B99A-8F3D7152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04800"/>
            <a:ext cx="2092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http://www.angelbabygifts.com/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utoUpdateAnimBg="0"/>
      <p:bldP spid="118790" grpId="0" autoUpdateAnimBg="0"/>
      <p:bldP spid="118792" grpId="0" autoUpdateAnimBg="0"/>
      <p:bldP spid="118793" grpId="0" autoUpdateAnimBg="0"/>
      <p:bldP spid="1187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A120C27-3A9F-4BC5-B7FF-AC14E3E7F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Georgia" panose="02040502050405020303" pitchFamily="18" charset="0"/>
              </a:rPr>
              <a:t>SEX DETERMINATION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065E479-7CB2-4617-B32D-5DFA3A3EE7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371600"/>
            <a:ext cx="38100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XX =</a:t>
            </a:r>
            <a:r>
              <a:rPr lang="en-US" altLang="en-US" b="1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6084" name="Picture 4" descr="k-male">
            <a:extLst>
              <a:ext uri="{FF2B5EF4-FFF2-40B4-BE49-F238E27FC236}">
                <a16:creationId xmlns:a16="http://schemas.microsoft.com/office/drawing/2014/main" id="{FFD4F895-1A42-49FA-87D2-FA7E0A50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572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k-femal">
            <a:extLst>
              <a:ext uri="{FF2B5EF4-FFF2-40B4-BE49-F238E27FC236}">
                <a16:creationId xmlns:a16="http://schemas.microsoft.com/office/drawing/2014/main" id="{5B4BA99E-2C81-4B7B-908B-75E5CA74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5720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956CC138-1C72-43E5-92C3-F98B5D77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13338"/>
            <a:ext cx="302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Xy =</a:t>
            </a:r>
            <a:r>
              <a:rPr lang="en-US" altLang="en-US" sz="2800" b="1"/>
              <a:t>                    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10ED04B5-C55F-4F8A-9DFB-EAB70072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06525"/>
            <a:ext cx="1470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Comic Sans MS" panose="030F0702030302020204" pitchFamily="66" charset="0"/>
              </a:rPr>
              <a:t>female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16DB7A4A-C198-443F-8615-32D1A6FD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05400"/>
            <a:ext cx="106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Comic Sans MS" panose="030F0702030302020204" pitchFamily="66" charset="0"/>
              </a:rPr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utoUpdateAnimBg="0"/>
      <p:bldP spid="11674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8D39966-CA5D-4016-BAFC-C2AE75EA3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3429000"/>
          </a:xfrm>
        </p:spPr>
        <p:txBody>
          <a:bodyPr/>
          <a:lstStyle/>
          <a:p>
            <a:pPr algn="l" eaLnBrk="1" hangingPunct="1"/>
            <a:r>
              <a:rPr lang="en-US" altLang="en-US" sz="4800" b="1" dirty="0">
                <a:latin typeface="Georgia" panose="02040502050405020303" pitchFamily="18" charset="0"/>
              </a:rPr>
              <a:t>SEX CHROMOSOMES CAN CARRY OTHER GENES TOO</a:t>
            </a:r>
            <a:br>
              <a:rPr lang="en-US" altLang="en-US" sz="4800" b="1" dirty="0">
                <a:latin typeface="Georgia" panose="02040502050405020303" pitchFamily="18" charset="0"/>
              </a:rPr>
            </a:br>
            <a:r>
              <a:rPr lang="en-US" altLang="en-US" sz="4800" b="1" dirty="0">
                <a:latin typeface="Georgia" panose="02040502050405020303" pitchFamily="18" charset="0"/>
              </a:rPr>
              <a:t>= ___________________</a:t>
            </a: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89DA46D8-2A7B-439C-B740-A4F43180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76550"/>
            <a:ext cx="5662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SEX LINKED TRAITS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70897D79-809D-4B2F-BEF2-11C1605D3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86200"/>
            <a:ext cx="849153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These traits show up in different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_______________ in males and females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because they move with the sex </a:t>
            </a:r>
            <a:br>
              <a:rPr lang="en-US" altLang="en-US" b="1">
                <a:latin typeface="Comic Sans MS" panose="030F0702030302020204" pitchFamily="66" charset="0"/>
              </a:rPr>
            </a:br>
            <a:r>
              <a:rPr lang="en-US" altLang="en-US" b="1">
                <a:latin typeface="Comic Sans MS" panose="030F0702030302020204" pitchFamily="66" charset="0"/>
              </a:rPr>
              <a:t>chromosomes </a:t>
            </a:r>
            <a:br>
              <a:rPr lang="en-US" altLang="en-US" b="1">
                <a:latin typeface="Comic Sans MS" panose="030F0702030302020204" pitchFamily="66" charset="0"/>
              </a:rPr>
            </a:br>
            <a:endParaRPr lang="en-US" altLang="en-US" b="1">
              <a:latin typeface="Comic Sans MS" panose="030F0702030302020204" pitchFamily="66" charset="0"/>
            </a:endParaRPr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1B005F26-F9FD-48CC-8655-655A793A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3400"/>
            <a:ext cx="2822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percentages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utoUpdateAnimBg="0"/>
      <p:bldP spid="1372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C067AD0E-1ECB-49F3-AE0F-576D06BAF1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04800"/>
            <a:ext cx="8534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u="sng" dirty="0">
                <a:latin typeface="Georgia" panose="02040502050405020303" pitchFamily="18" charset="0"/>
              </a:rPr>
              <a:t>Y-LINKED GENES</a:t>
            </a:r>
            <a:r>
              <a:rPr lang="en-US" altLang="en-US" b="1" dirty="0">
                <a:latin typeface="Georgia" panose="02040502050405020303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    Genes ______________ chromosome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FD30BEC8-90FF-4CE4-93CE-414EEAD1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217738"/>
            <a:ext cx="26939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EXAMPLE:</a:t>
            </a:r>
            <a:br>
              <a:rPr lang="en-US" altLang="en-US" sz="3600" b="1">
                <a:latin typeface="Comic Sans MS" panose="030F0702030302020204" pitchFamily="66" charset="0"/>
              </a:rPr>
            </a:br>
            <a:r>
              <a:rPr lang="en-US" altLang="en-US" sz="3600" b="1">
                <a:latin typeface="Comic Sans MS" panose="030F0702030302020204" pitchFamily="66" charset="0"/>
              </a:rPr>
              <a:t>Hairy pinna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Comic Sans MS" panose="030F0702030302020204" pitchFamily="66" charset="0"/>
            </a:endParaRP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E827618D-20B7-43F7-9E3B-F88E9B5DE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8691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_________genes _____ show up _______</a:t>
            </a:r>
            <a:endParaRPr lang="en-US" altLang="en-US" sz="28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3" name="Picture 6" descr="hairy ear alone">
            <a:extLst>
              <a:ext uri="{FF2B5EF4-FFF2-40B4-BE49-F238E27FC236}">
                <a16:creationId xmlns:a16="http://schemas.microsoft.com/office/drawing/2014/main" id="{51CAA41F-ECAB-4E02-9FF6-340560BC45F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57400"/>
            <a:ext cx="2286000" cy="3429000"/>
          </a:xfrm>
          <a:noFill/>
        </p:spPr>
      </p:pic>
      <p:sp>
        <p:nvSpPr>
          <p:cNvPr id="139271" name="Text Box 7">
            <a:extLst>
              <a:ext uri="{FF2B5EF4-FFF2-40B4-BE49-F238E27FC236}">
                <a16:creationId xmlns:a16="http://schemas.microsoft.com/office/drawing/2014/main" id="{7CE79599-93C1-4913-B04D-1C474ACA2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9138"/>
            <a:ext cx="1938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Comic Sans MS" panose="030F0702030302020204" pitchFamily="66" charset="0"/>
              </a:rPr>
              <a:t>Y linked</a:t>
            </a:r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76B8D3AC-0CE2-4A24-B06C-E4F4E84A5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0"/>
            <a:ext cx="1963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Comic Sans MS" panose="030F0702030302020204" pitchFamily="66" charset="0"/>
              </a:rPr>
              <a:t>in males</a:t>
            </a:r>
            <a:endParaRPr lang="en-US" altLang="en-US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12F6CB03-B485-417A-A067-07291042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62000"/>
            <a:ext cx="262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carried on Y</a:t>
            </a:r>
          </a:p>
        </p:txBody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1D6E5D5D-E968-4C49-A731-4F2A3C937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743575"/>
            <a:ext cx="132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utoUpdateAnimBg="0"/>
      <p:bldP spid="139272" grpId="0" autoUpdateAnimBg="0"/>
      <p:bldP spid="434178" grpId="0"/>
      <p:bldP spid="4341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20D738B2-3F79-4D6E-BE6B-C4983A255E0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"/>
            <a:ext cx="89154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____________ GENES: 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are carried on the X chromosome</a:t>
            </a:r>
          </a:p>
        </p:txBody>
      </p:sp>
      <p:sp>
        <p:nvSpPr>
          <p:cNvPr id="49155" name="Text Box 4">
            <a:extLst>
              <a:ext uri="{FF2B5EF4-FFF2-40B4-BE49-F238E27FC236}">
                <a16:creationId xmlns:a16="http://schemas.microsoft.com/office/drawing/2014/main" id="{6B58DFC6-FB32-4EE6-8B4E-DF7CACDF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  <p:pic>
        <p:nvPicPr>
          <p:cNvPr id="49156" name="Picture 5" descr="sex_linked">
            <a:extLst>
              <a:ext uri="{FF2B5EF4-FFF2-40B4-BE49-F238E27FC236}">
                <a16:creationId xmlns:a16="http://schemas.microsoft.com/office/drawing/2014/main" id="{2DCA6655-82E5-4569-91A3-66485BA6EE1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752600"/>
            <a:ext cx="1655763" cy="2971800"/>
          </a:xfrm>
          <a:noFill/>
        </p:spPr>
      </p:pic>
      <p:sp>
        <p:nvSpPr>
          <p:cNvPr id="49157" name="Text Box 6">
            <a:extLst>
              <a:ext uri="{FF2B5EF4-FFF2-40B4-BE49-F238E27FC236}">
                <a16:creationId xmlns:a16="http://schemas.microsoft.com/office/drawing/2014/main" id="{E6C7F92E-B75C-4708-8816-726A11C34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001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X-linked recessive disorders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show up 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in ______ than females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because males only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omic Sans MS" panose="030F0702030302020204" pitchFamily="66" charset="0"/>
              </a:rPr>
              <a:t>______ X chromosome.</a:t>
            </a:r>
          </a:p>
        </p:txBody>
      </p:sp>
      <p:sp>
        <p:nvSpPr>
          <p:cNvPr id="140295" name="Text Box 7">
            <a:extLst>
              <a:ext uri="{FF2B5EF4-FFF2-40B4-BE49-F238E27FC236}">
                <a16:creationId xmlns:a16="http://schemas.microsoft.com/office/drawing/2014/main" id="{045076CF-EE0B-41DF-8626-303B50EE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1954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MALES</a:t>
            </a:r>
          </a:p>
        </p:txBody>
      </p:sp>
      <p:sp>
        <p:nvSpPr>
          <p:cNvPr id="140298" name="Rectangle 10">
            <a:extLst>
              <a:ext uri="{FF2B5EF4-FFF2-40B4-BE49-F238E27FC236}">
                <a16:creationId xmlns:a16="http://schemas.microsoft.com/office/drawing/2014/main" id="{8E4C173F-C636-42DD-93EA-84AEAC2C3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"/>
            <a:ext cx="282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X-LINKED</a:t>
            </a:r>
          </a:p>
        </p:txBody>
      </p:sp>
      <p:sp>
        <p:nvSpPr>
          <p:cNvPr id="140299" name="Rectangle 11">
            <a:extLst>
              <a:ext uri="{FF2B5EF4-FFF2-40B4-BE49-F238E27FC236}">
                <a16:creationId xmlns:a16="http://schemas.microsoft.com/office/drawing/2014/main" id="{E80B84EE-829D-42DA-8BA9-8341E189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95800"/>
            <a:ext cx="120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ONE</a:t>
            </a:r>
          </a:p>
        </p:txBody>
      </p:sp>
      <p:sp>
        <p:nvSpPr>
          <p:cNvPr id="146443" name="Rectangle 1035">
            <a:extLst>
              <a:ext uri="{FF2B5EF4-FFF2-40B4-BE49-F238E27FC236}">
                <a16:creationId xmlns:a16="http://schemas.microsoft.com/office/drawing/2014/main" id="{2A487F12-1050-4052-937A-FD1E8563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95600"/>
            <a:ext cx="4000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MORE frequently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utoUpdateAnimBg="0"/>
      <p:bldP spid="1464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7">
            <a:extLst>
              <a:ext uri="{FF2B5EF4-FFF2-40B4-BE49-F238E27FC236}">
                <a16:creationId xmlns:a16="http://schemas.microsoft.com/office/drawing/2014/main" id="{5CAD2417-C352-4961-8B51-86D699B4E3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228600"/>
            <a:ext cx="8534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Males ONLY HAVE ONE X       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latin typeface="Georgia" panose="02040502050405020303" pitchFamily="18" charset="0"/>
            </a:endParaRPr>
          </a:p>
        </p:txBody>
      </p:sp>
      <p:sp>
        <p:nvSpPr>
          <p:cNvPr id="50179" name="Text Box 1028">
            <a:extLst>
              <a:ext uri="{FF2B5EF4-FFF2-40B4-BE49-F238E27FC236}">
                <a16:creationId xmlns:a16="http://schemas.microsoft.com/office/drawing/2014/main" id="{CAB7F104-4C48-4332-A0BB-6B0BFEFD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24384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They either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have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disorder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Text Box 1029">
            <a:extLst>
              <a:ext uri="{FF2B5EF4-FFF2-40B4-BE49-F238E27FC236}">
                <a16:creationId xmlns:a16="http://schemas.microsoft.com/office/drawing/2014/main" id="{DADE958A-066E-49B3-9631-C82D23914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954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DEFECTIVE</a:t>
            </a:r>
          </a:p>
        </p:txBody>
      </p:sp>
      <p:pic>
        <p:nvPicPr>
          <p:cNvPr id="50181" name="Picture 1030" descr="male x linked carrier">
            <a:extLst>
              <a:ext uri="{FF2B5EF4-FFF2-40B4-BE49-F238E27FC236}">
                <a16:creationId xmlns:a16="http://schemas.microsoft.com/office/drawing/2014/main" id="{644496E4-E514-43B8-8027-2BCF23C84A5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066800"/>
            <a:ext cx="1417638" cy="4191000"/>
          </a:xfrm>
          <a:noFill/>
        </p:spPr>
      </p:pic>
      <p:sp>
        <p:nvSpPr>
          <p:cNvPr id="50182" name="Text Box 1031">
            <a:extLst>
              <a:ext uri="{FF2B5EF4-FFF2-40B4-BE49-F238E27FC236}">
                <a16:creationId xmlns:a16="http://schemas.microsoft.com/office/drawing/2014/main" id="{174F17AF-9A90-4B9D-AD21-1C8DEC0C0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NORMAL</a:t>
            </a:r>
          </a:p>
        </p:txBody>
      </p:sp>
      <p:pic>
        <p:nvPicPr>
          <p:cNvPr id="50183" name="Picture 1032" descr="male x linked carrier blue">
            <a:extLst>
              <a:ext uri="{FF2B5EF4-FFF2-40B4-BE49-F238E27FC236}">
                <a16:creationId xmlns:a16="http://schemas.microsoft.com/office/drawing/2014/main" id="{C2EF9F00-FD4D-4175-9BB1-8A5B1D18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1314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1033">
            <a:extLst>
              <a:ext uri="{FF2B5EF4-FFF2-40B4-BE49-F238E27FC236}">
                <a16:creationId xmlns:a16="http://schemas.microsoft.com/office/drawing/2014/main" id="{E3D1AE10-252A-4311-9ADC-764C698C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953000"/>
            <a:ext cx="2038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They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normal</a:t>
            </a:r>
          </a:p>
        </p:txBody>
      </p:sp>
      <p:sp>
        <p:nvSpPr>
          <p:cNvPr id="50185" name="Rectangle 1034">
            <a:extLst>
              <a:ext uri="{FF2B5EF4-FFF2-40B4-BE49-F238E27FC236}">
                <a16:creationId xmlns:a16="http://schemas.microsoft.com/office/drawing/2014/main" id="{6D21FA84-4124-465D-85F1-23BDEDA6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29200"/>
            <a:ext cx="866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</a:rPr>
              <a:t>Or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DC910B19-0E47-4513-8648-C9BB6DF4EF8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52400"/>
            <a:ext cx="9144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FEMALES HAVE TWO X CHROMOSOMES</a:t>
            </a:r>
          </a:p>
        </p:txBody>
      </p:sp>
      <p:pic>
        <p:nvPicPr>
          <p:cNvPr id="51203" name="Picture 4" descr="crossing over 2 alleles">
            <a:extLst>
              <a:ext uri="{FF2B5EF4-FFF2-40B4-BE49-F238E27FC236}">
                <a16:creationId xmlns:a16="http://schemas.microsoft.com/office/drawing/2014/main" id="{88401FBA-3096-4A37-A990-230132F4FDF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14400"/>
            <a:ext cx="1316038" cy="3886200"/>
          </a:xfrm>
          <a:noFill/>
        </p:spPr>
      </p:pic>
      <p:sp>
        <p:nvSpPr>
          <p:cNvPr id="51204" name="Text Box 5">
            <a:extLst>
              <a:ext uri="{FF2B5EF4-FFF2-40B4-BE49-F238E27FC236}">
                <a16:creationId xmlns:a16="http://schemas.microsoft.com/office/drawing/2014/main" id="{8D2682F5-6D5D-46A7-9C5D-D7643D72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5800"/>
            <a:ext cx="3397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/>
              <a:t>Females have </a:t>
            </a:r>
            <a:br>
              <a:rPr lang="en-US" altLang="en-US" sz="3600" b="1"/>
            </a:br>
            <a:r>
              <a:rPr lang="en-US" altLang="en-US" sz="3600" b="1"/>
              <a:t>one normal</a:t>
            </a:r>
            <a:br>
              <a:rPr lang="en-US" altLang="en-US" sz="3600" b="1"/>
            </a:br>
            <a:r>
              <a:rPr lang="en-US" altLang="en-US" sz="3600" b="1"/>
              <a:t>gene that works.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5" name="Text Box 6">
            <a:extLst>
              <a:ext uri="{FF2B5EF4-FFF2-40B4-BE49-F238E27FC236}">
                <a16:creationId xmlns:a16="http://schemas.microsoft.com/office/drawing/2014/main" id="{C9CEA964-6843-4F87-9626-3B24C9CE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NORMAL</a:t>
            </a:r>
          </a:p>
        </p:txBody>
      </p:sp>
      <p:sp>
        <p:nvSpPr>
          <p:cNvPr id="51206" name="Text Box 7">
            <a:extLst>
              <a:ext uri="{FF2B5EF4-FFF2-40B4-BE49-F238E27FC236}">
                <a16:creationId xmlns:a16="http://schemas.microsoft.com/office/drawing/2014/main" id="{2328BF6C-6427-4FDE-8B0A-053B246E1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668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DEFECTIVE</a:t>
            </a:r>
          </a:p>
        </p:txBody>
      </p:sp>
      <p:pic>
        <p:nvPicPr>
          <p:cNvPr id="51207" name="Picture 8" descr="crossing over 2 alleles">
            <a:extLst>
              <a:ext uri="{FF2B5EF4-FFF2-40B4-BE49-F238E27FC236}">
                <a16:creationId xmlns:a16="http://schemas.microsoft.com/office/drawing/2014/main" id="{BB119D52-52B3-4541-BBBB-BF447F24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/>
          <a:stretch>
            <a:fillRect/>
          </a:stretch>
        </p:blipFill>
        <p:spPr bwMode="auto">
          <a:xfrm>
            <a:off x="7848600" y="1143000"/>
            <a:ext cx="706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9" descr="crossing over 2 alleles">
            <a:extLst>
              <a:ext uri="{FF2B5EF4-FFF2-40B4-BE49-F238E27FC236}">
                <a16:creationId xmlns:a16="http://schemas.microsoft.com/office/drawing/2014/main" id="{E0DABEAC-D399-46A0-B2EC-89205508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1"/>
          <a:stretch>
            <a:fillRect/>
          </a:stretch>
        </p:blipFill>
        <p:spPr bwMode="auto">
          <a:xfrm>
            <a:off x="7162800" y="1143000"/>
            <a:ext cx="706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Rectangle 10">
            <a:extLst>
              <a:ext uri="{FF2B5EF4-FFF2-40B4-BE49-F238E27FC236}">
                <a16:creationId xmlns:a16="http://schemas.microsoft.com/office/drawing/2014/main" id="{540B53EA-21C6-47EC-A821-DA26FB03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7620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DEFECTIVE</a:t>
            </a:r>
          </a:p>
        </p:txBody>
      </p:sp>
      <p:sp>
        <p:nvSpPr>
          <p:cNvPr id="51210" name="Rectangle 11">
            <a:extLst>
              <a:ext uri="{FF2B5EF4-FFF2-40B4-BE49-F238E27FC236}">
                <a16:creationId xmlns:a16="http://schemas.microsoft.com/office/drawing/2014/main" id="{29B4A010-F12A-4211-AA68-FE01861F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48200"/>
            <a:ext cx="37401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Females __________</a:t>
            </a:r>
            <a:br>
              <a:rPr lang="en-US" altLang="en-US" b="1"/>
            </a:br>
            <a:r>
              <a:rPr lang="en-US" altLang="en-US" b="1"/>
              <a:t>defective recessive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alleles to show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disorder</a:t>
            </a:r>
          </a:p>
        </p:txBody>
      </p:sp>
      <p:sp>
        <p:nvSpPr>
          <p:cNvPr id="372744" name="Rectangle 8">
            <a:extLst>
              <a:ext uri="{FF2B5EF4-FFF2-40B4-BE49-F238E27FC236}">
                <a16:creationId xmlns:a16="http://schemas.microsoft.com/office/drawing/2014/main" id="{D677ACAB-B47A-443D-AC37-D77F854B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648200"/>
            <a:ext cx="1512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need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110246DD-6EB1-41E5-AE42-7F4571809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Examples of ________________________ DISORDERS: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	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52227" name="Text Box 1027">
            <a:extLst>
              <a:ext uri="{FF2B5EF4-FFF2-40B4-BE49-F238E27FC236}">
                <a16:creationId xmlns:a16="http://schemas.microsoft.com/office/drawing/2014/main" id="{00511D58-652A-4E85-B414-C932FC00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7058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   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372741" name="Rectangle 1029">
            <a:extLst>
              <a:ext uri="{FF2B5EF4-FFF2-40B4-BE49-F238E27FC236}">
                <a16:creationId xmlns:a16="http://schemas.microsoft.com/office/drawing/2014/main" id="{11FAE7BB-D239-4299-B3E2-CDC2273AD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292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HEMOPHILIA</a:t>
            </a:r>
            <a:endParaRPr lang="en-US" altLang="en-US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72742" name="Text Box 1030">
            <a:extLst>
              <a:ext uri="{FF2B5EF4-FFF2-40B4-BE49-F238E27FC236}">
                <a16:creationId xmlns:a16="http://schemas.microsoft.com/office/drawing/2014/main" id="{4C302A46-1096-40C0-944F-D43336C8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4041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COLORBLINDNESS</a:t>
            </a:r>
          </a:p>
        </p:txBody>
      </p:sp>
      <p:sp>
        <p:nvSpPr>
          <p:cNvPr id="372743" name="Text Box 1031">
            <a:extLst>
              <a:ext uri="{FF2B5EF4-FFF2-40B4-BE49-F238E27FC236}">
                <a16:creationId xmlns:a16="http://schemas.microsoft.com/office/drawing/2014/main" id="{3FA7ADDF-7986-4DD1-A090-91613729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7624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DUCHENNE MUSCULAR DYSTROPHY</a:t>
            </a:r>
          </a:p>
        </p:txBody>
      </p:sp>
      <p:sp>
        <p:nvSpPr>
          <p:cNvPr id="369674" name="Rectangle 10">
            <a:extLst>
              <a:ext uri="{FF2B5EF4-FFF2-40B4-BE49-F238E27FC236}">
                <a16:creationId xmlns:a16="http://schemas.microsoft.com/office/drawing/2014/main" id="{19ECD108-470A-4EB8-8623-0B6EACD3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"/>
            <a:ext cx="4808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X-LINKED RECESSIVE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/>
      <p:bldP spid="372742" grpId="0"/>
      <p:bldP spid="372743" grpId="0"/>
      <p:bldP spid="3696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AE91774-8676-499A-A102-E4B9BB937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HEMOPHILIA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AE11FE5-A0C0-4FEE-BF2F-4A49918005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8915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</a:t>
            </a:r>
            <a:r>
              <a:rPr lang="en-US" altLang="en-US" sz="2800" b="1" u="sng">
                <a:latin typeface="Georgia" panose="02040502050405020303" pitchFamily="18" charset="0"/>
              </a:rPr>
              <a:t>CAUSE: </a:t>
            </a:r>
            <a:br>
              <a:rPr lang="en-US" altLang="en-US" sz="2800" b="1" u="sng">
                <a:latin typeface="Georgia" panose="02040502050405020303" pitchFamily="18" charset="0"/>
              </a:rPr>
            </a:br>
            <a:r>
              <a:rPr lang="en-US" altLang="en-US" sz="2800" b="1">
                <a:latin typeface="Georgia" panose="02040502050405020303" pitchFamily="18" charset="0"/>
              </a:rPr>
              <a:t>Mutation in genes for __________________ carried ______ chromosome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</a:t>
            </a:r>
            <a:br>
              <a:rPr lang="en-US" altLang="en-US" sz="2800" b="1">
                <a:latin typeface="Georgia" panose="02040502050405020303" pitchFamily="18" charset="0"/>
              </a:rPr>
            </a:br>
            <a:r>
              <a:rPr lang="en-US" altLang="en-US" sz="2800" b="1">
                <a:latin typeface="Georgia" panose="02040502050405020303" pitchFamily="18" charset="0"/>
              </a:rPr>
              <a:t>Blood clotting proteins are missing so person with this disorder can’t stop bleeding when injured; can ________________ from minor cuts or suffer internal bleeding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	from bruises or bumps.  </a:t>
            </a:r>
            <a:br>
              <a:rPr lang="en-US" altLang="en-US" sz="2800" b="1">
                <a:latin typeface="Georgia" panose="02040502050405020303" pitchFamily="18" charset="0"/>
              </a:rPr>
            </a:br>
            <a:endParaRPr lang="en-US" altLang="en-US" sz="2800" b="1">
              <a:latin typeface="Georgia" panose="02040502050405020303" pitchFamily="18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5B600F05-A50F-42E0-A123-351E7E1B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257800"/>
            <a:ext cx="8855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				</a:t>
            </a:r>
            <a:endParaRPr lang="en-US" altLang="en-US" sz="2800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69669" name="Text Box 5">
            <a:extLst>
              <a:ext uri="{FF2B5EF4-FFF2-40B4-BE49-F238E27FC236}">
                <a16:creationId xmlns:a16="http://schemas.microsoft.com/office/drawing/2014/main" id="{26EABF51-003E-4ACE-90B2-7C785704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7" y="4114800"/>
            <a:ext cx="3281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bleed to death </a:t>
            </a:r>
          </a:p>
        </p:txBody>
      </p:sp>
      <p:sp>
        <p:nvSpPr>
          <p:cNvPr id="369670" name="Rectangle 6">
            <a:extLst>
              <a:ext uri="{FF2B5EF4-FFF2-40B4-BE49-F238E27FC236}">
                <a16:creationId xmlns:a16="http://schemas.microsoft.com/office/drawing/2014/main" id="{C199ADF8-F9A2-4A9A-8BFE-D1A5B4031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7800"/>
            <a:ext cx="460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Blood clotting proteins</a:t>
            </a:r>
          </a:p>
        </p:txBody>
      </p:sp>
      <p:pic>
        <p:nvPicPr>
          <p:cNvPr id="53255" name="Picture 8" descr="bleeding">
            <a:extLst>
              <a:ext uri="{FF2B5EF4-FFF2-40B4-BE49-F238E27FC236}">
                <a16:creationId xmlns:a16="http://schemas.microsoft.com/office/drawing/2014/main" id="{C6560275-95F8-45EE-8636-37A2B9B7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9510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10">
            <a:extLst>
              <a:ext uri="{FF2B5EF4-FFF2-40B4-BE49-F238E27FC236}">
                <a16:creationId xmlns:a16="http://schemas.microsoft.com/office/drawing/2014/main" id="{50B1103F-4B0D-4BD4-A032-544E0406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28800"/>
            <a:ext cx="1081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on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/>
      <p:bldP spid="369670" grpId="0"/>
      <p:bldP spid="594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1498EE-520F-4AE0-A902-102634011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2971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The sequence of A’s, T’s, G’s &amp; C’s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tells the _______ of ________ in the ________.</a:t>
            </a:r>
            <a:endParaRPr lang="en-US" altLang="en-US" sz="3600" b="1" dirty="0">
              <a:latin typeface="Georgia" panose="02040502050405020303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endParaRPr lang="en-US" altLang="en-US" sz="2800" b="1" dirty="0">
              <a:latin typeface="Georgia" panose="02040502050405020303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60631D00-61BF-41E8-9E8D-33ED68A1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90600"/>
            <a:ext cx="20185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Georgia" panose="02040502050405020303" pitchFamily="18" charset="0"/>
              </a:rPr>
              <a:t>ORDER</a:t>
            </a: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2A73FED8-056B-4219-B537-0E272915D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565" y="990600"/>
            <a:ext cx="30508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amino acids</a:t>
            </a:r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01E78420-9693-4ACB-A476-EA978A3EF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825" y="1600200"/>
            <a:ext cx="195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Georgia" panose="02040502050405020303" pitchFamily="18" charset="0"/>
              </a:rPr>
              <a:t>protein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BB664-F42A-491C-9751-38CBD56A9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3124200"/>
            <a:ext cx="317182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5F724E5-CB45-40EF-B0F4-4ABB1C159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HEMOPHILIA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745DE6F-CB30-4A7C-8BFD-2911807AA2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8991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06F11536-57B6-4D0C-848A-1BFCD3AB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143000"/>
            <a:ext cx="86264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Comic Sans MS" panose="030F0702030302020204" pitchFamily="66" charset="0"/>
              </a:rPr>
              <a:t>Treatment:</a:t>
            </a:r>
            <a:r>
              <a:rPr lang="en-US" altLang="en-US" sz="2800" b="1">
                <a:latin typeface="Comic Sans MS" panose="030F0702030302020204" pitchFamily="66" charset="0"/>
              </a:rPr>
              <a:t> </a:t>
            </a:r>
            <a:br>
              <a:rPr lang="en-US" altLang="en-US" sz="2800" b="1">
                <a:latin typeface="Comic Sans MS" panose="030F0702030302020204" pitchFamily="66" charset="0"/>
              </a:rPr>
            </a:b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Need ____________ of normal clotting proteins to stop bleeding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_____________ in ______ because it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X-linked, but females with ______ recessive hemophilia alleles will also show the trait.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1 in 10,000 males has hemophilia			</a:t>
            </a:r>
            <a:endParaRPr lang="en-US" altLang="en-US" sz="2800" b="1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70694" name="Rectangle 6">
            <a:extLst>
              <a:ext uri="{FF2B5EF4-FFF2-40B4-BE49-F238E27FC236}">
                <a16:creationId xmlns:a16="http://schemas.microsoft.com/office/drawing/2014/main" id="{B0E6A584-95CB-4601-A118-FE8211CCF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2043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injections</a:t>
            </a:r>
          </a:p>
        </p:txBody>
      </p:sp>
      <p:sp>
        <p:nvSpPr>
          <p:cNvPr id="370696" name="Rectangle 8">
            <a:extLst>
              <a:ext uri="{FF2B5EF4-FFF2-40B4-BE49-F238E27FC236}">
                <a16:creationId xmlns:a16="http://schemas.microsoft.com/office/drawing/2014/main" id="{4B2421FC-63E8-4229-B852-4369C3B9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657600"/>
            <a:ext cx="1125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males</a:t>
            </a:r>
          </a:p>
        </p:txBody>
      </p:sp>
      <p:sp>
        <p:nvSpPr>
          <p:cNvPr id="370697" name="Rectangle 9">
            <a:extLst>
              <a:ext uri="{FF2B5EF4-FFF2-40B4-BE49-F238E27FC236}">
                <a16:creationId xmlns:a16="http://schemas.microsoft.com/office/drawing/2014/main" id="{C8A50F82-7E89-4697-AD62-D6FADACAC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1085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60424" name="Rectangle 10">
            <a:extLst>
              <a:ext uri="{FF2B5EF4-FFF2-40B4-BE49-F238E27FC236}">
                <a16:creationId xmlns:a16="http://schemas.microsoft.com/office/drawing/2014/main" id="{E85C0117-245E-493B-A2C7-3E97012B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2838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More common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0"/>
      <p:bldP spid="370696" grpId="0"/>
      <p:bldP spid="370697" grpId="0"/>
      <p:bldP spid="604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9CCF815-A552-4649-A0FD-CB74BC2E7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COLORBLINDNESS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A4266D0-7D4A-4718-A1C4-63C5D6F812E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668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  </a:t>
            </a:r>
            <a:r>
              <a:rPr lang="en-US" altLang="en-US" sz="2800" b="1" u="sng" dirty="0">
                <a:latin typeface="Georgia" panose="02040502050405020303" pitchFamily="18" charset="0"/>
              </a:rPr>
              <a:t>CAUSE: </a:t>
            </a:r>
            <a:br>
              <a:rPr lang="en-US" altLang="en-US" sz="2800" b="1" u="sng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Mutation in one of three genes for _______________ carried on X chromosome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 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r>
              <a:rPr lang="en-US" altLang="en-US" sz="2800" b="1" dirty="0">
                <a:latin typeface="Georgia" panose="02040502050405020303" pitchFamily="18" charset="0"/>
              </a:rPr>
              <a:t>Persons with this disorder have trouble distinguishing colors.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_________________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colorblindness is most common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  Seen in 1 in 10 males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		     1 in 100 females</a:t>
            </a:r>
          </a:p>
        </p:txBody>
      </p:sp>
      <p:sp>
        <p:nvSpPr>
          <p:cNvPr id="373765" name="Text Box 5">
            <a:extLst>
              <a:ext uri="{FF2B5EF4-FFF2-40B4-BE49-F238E27FC236}">
                <a16:creationId xmlns:a16="http://schemas.microsoft.com/office/drawing/2014/main" id="{EC907C56-C6E8-4846-BC07-061C41338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7" y="4144962"/>
            <a:ext cx="241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Red-green </a:t>
            </a:r>
          </a:p>
        </p:txBody>
      </p:sp>
      <p:sp>
        <p:nvSpPr>
          <p:cNvPr id="373766" name="Rectangle 6">
            <a:extLst>
              <a:ext uri="{FF2B5EF4-FFF2-40B4-BE49-F238E27FC236}">
                <a16:creationId xmlns:a16="http://schemas.microsoft.com/office/drawing/2014/main" id="{1534A745-8108-4BE7-AEF1-24E55551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52600"/>
            <a:ext cx="2398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Color vision</a:t>
            </a:r>
          </a:p>
        </p:txBody>
      </p:sp>
      <p:pic>
        <p:nvPicPr>
          <p:cNvPr id="55302" name="Picture 8" descr="color blind 5">
            <a:extLst>
              <a:ext uri="{FF2B5EF4-FFF2-40B4-BE49-F238E27FC236}">
                <a16:creationId xmlns:a16="http://schemas.microsoft.com/office/drawing/2014/main" id="{93158059-F415-4FE6-BE88-D7BC9AEBEAD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09975"/>
            <a:ext cx="3352800" cy="3248025"/>
          </a:xfrm>
          <a:noFill/>
        </p:spPr>
      </p:pic>
      <p:sp>
        <p:nvSpPr>
          <p:cNvPr id="55303" name="Rectangle 9">
            <a:extLst>
              <a:ext uri="{FF2B5EF4-FFF2-40B4-BE49-F238E27FC236}">
                <a16:creationId xmlns:a16="http://schemas.microsoft.com/office/drawing/2014/main" id="{4CC204BF-F136-4E7D-B222-40C05D42F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00800"/>
            <a:ext cx="559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http://gizmodo.com/gadgets/peripherals/samsung-develops-lcd-for-colorblind-036306.php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5" grpId="0"/>
      <p:bldP spid="3737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9EEEEBF-A552-497C-B178-92643726C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Duchenne Muscular Dystrophy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9293714-C941-4DF4-8E1D-6C8CA56EFF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990600"/>
            <a:ext cx="48768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 dirty="0">
                <a:latin typeface="Georgia" panose="02040502050405020303" pitchFamily="18" charset="0"/>
              </a:rPr>
              <a:t>CAUSE</a:t>
            </a:r>
            <a:r>
              <a:rPr lang="en-US" altLang="en-US" sz="2800" b="1" dirty="0">
                <a:latin typeface="Georgia" panose="02040502050405020303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deletion in gene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that codes for a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_______________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Results in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____________________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and loss of ___________________</a:t>
            </a:r>
          </a:p>
          <a:p>
            <a:pPr eaLnBrk="1" hangingPunct="1">
              <a:buFontTx/>
              <a:buNone/>
            </a:pPr>
            <a:endParaRPr lang="en-US" altLang="en-US" sz="1600" dirty="0">
              <a:latin typeface="Georgia" panose="02040502050405020303" pitchFamily="18" charset="0"/>
            </a:endParaRPr>
          </a:p>
        </p:txBody>
      </p:sp>
      <p:pic>
        <p:nvPicPr>
          <p:cNvPr id="56324" name="Picture 4" descr="MD telethon">
            <a:extLst>
              <a:ext uri="{FF2B5EF4-FFF2-40B4-BE49-F238E27FC236}">
                <a16:creationId xmlns:a16="http://schemas.microsoft.com/office/drawing/2014/main" id="{85FA9A13-25E2-4D6E-80F3-E7F85442FE60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752600"/>
            <a:ext cx="3810000" cy="2762250"/>
          </a:xfrm>
          <a:noFill/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2550E70B-6310-427F-B799-DBD6FB99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37300"/>
            <a:ext cx="3941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http://www.cadenhead.org/workbench/gems/jerry-lewis-telethon.jpg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http://www.tokyo-med.ac.jp/genet/chm/dei.gif</a:t>
            </a:r>
          </a:p>
        </p:txBody>
      </p:sp>
      <p:sp>
        <p:nvSpPr>
          <p:cNvPr id="228357" name="Rectangle 1029">
            <a:extLst>
              <a:ext uri="{FF2B5EF4-FFF2-40B4-BE49-F238E27FC236}">
                <a16:creationId xmlns:a16="http://schemas.microsoft.com/office/drawing/2014/main" id="{554C6A7A-F1BB-47FD-AE4F-42AD6F8F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62200"/>
            <a:ext cx="3006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muscle protein</a:t>
            </a:r>
          </a:p>
        </p:txBody>
      </p:sp>
      <p:sp>
        <p:nvSpPr>
          <p:cNvPr id="228358" name="Rectangle 1030">
            <a:extLst>
              <a:ext uri="{FF2B5EF4-FFF2-40B4-BE49-F238E27FC236}">
                <a16:creationId xmlns:a16="http://schemas.microsoft.com/office/drawing/2014/main" id="{155E5565-01EF-42D9-9172-CD1431744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8100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progressive weakening</a:t>
            </a:r>
          </a:p>
        </p:txBody>
      </p:sp>
      <p:sp>
        <p:nvSpPr>
          <p:cNvPr id="228359" name="Rectangle 1031">
            <a:extLst>
              <a:ext uri="{FF2B5EF4-FFF2-40B4-BE49-F238E27FC236}">
                <a16:creationId xmlns:a16="http://schemas.microsoft.com/office/drawing/2014/main" id="{AA2136C5-AF05-403E-84FD-127EC8BCB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64162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skeletal muscle</a:t>
            </a:r>
          </a:p>
        </p:txBody>
      </p:sp>
      <p:pic>
        <p:nvPicPr>
          <p:cNvPr id="56329" name="Picture 1032" descr="del in middle anim">
            <a:extLst>
              <a:ext uri="{FF2B5EF4-FFF2-40B4-BE49-F238E27FC236}">
                <a16:creationId xmlns:a16="http://schemas.microsoft.com/office/drawing/2014/main" id="{4955929D-3099-4C20-A331-20E309B5E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71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/>
      <p:bldP spid="228358" grpId="0"/>
      <p:bldP spid="2283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id="{3FA1450F-A33C-4E86-B124-314962586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Georgia" panose="02040502050405020303" pitchFamily="18" charset="0"/>
              </a:rPr>
              <a:t>Duchenne Muscular Dystrophy</a:t>
            </a:r>
            <a:r>
              <a:rPr lang="en-US" altLang="en-US" b="1">
                <a:latin typeface="Georgia" panose="02040502050405020303" pitchFamily="18" charset="0"/>
              </a:rPr>
              <a:t> (DMD)</a:t>
            </a:r>
          </a:p>
        </p:txBody>
      </p:sp>
      <p:pic>
        <p:nvPicPr>
          <p:cNvPr id="57347" name="Picture 1027" descr="matt MD">
            <a:extLst>
              <a:ext uri="{FF2B5EF4-FFF2-40B4-BE49-F238E27FC236}">
                <a16:creationId xmlns:a16="http://schemas.microsoft.com/office/drawing/2014/main" id="{222DDDC1-6B5C-42E7-9E14-9C38C7A9996F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524000"/>
            <a:ext cx="2686050" cy="3581400"/>
          </a:xfrm>
          <a:noFill/>
        </p:spPr>
      </p:pic>
      <p:sp>
        <p:nvSpPr>
          <p:cNvPr id="57348" name="Text Box 1028">
            <a:extLst>
              <a:ext uri="{FF2B5EF4-FFF2-40B4-BE49-F238E27FC236}">
                <a16:creationId xmlns:a16="http://schemas.microsoft.com/office/drawing/2014/main" id="{829E3B64-E466-452F-AB79-1EB81C36CC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1447800"/>
            <a:ext cx="6934200" cy="42672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Georgia" panose="02040502050405020303" pitchFamily="18" charset="0"/>
              </a:rPr>
              <a:t>     </a:t>
            </a:r>
            <a:r>
              <a:rPr lang="en-US" altLang="en-US" sz="3600" b="1" u="sng" dirty="0">
                <a:latin typeface="Georgia" panose="02040502050405020303" pitchFamily="18" charset="0"/>
              </a:rPr>
              <a:t>SYMPTOMS: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 1 in 3000 male births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 Appears before age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 Progressive muscle weakening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 Most in wheelchair by age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 Eventually lethal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Georgia" panose="02040502050405020303" pitchFamily="18" charset="0"/>
              </a:rPr>
              <a:t>    </a:t>
            </a:r>
          </a:p>
        </p:txBody>
      </p:sp>
      <p:sp>
        <p:nvSpPr>
          <p:cNvPr id="57349" name="TextBox 1">
            <a:extLst>
              <a:ext uri="{FF2B5EF4-FFF2-40B4-BE49-F238E27FC236}">
                <a16:creationId xmlns:a16="http://schemas.microsoft.com/office/drawing/2014/main" id="{44FE97FB-A098-42F2-8CDF-10633D5D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93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hlinkClick r:id="rId3"/>
              </a:rPr>
              <a:t>Play</a:t>
            </a: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E53ED2D5-26B9-41F3-BE3E-C6C5E3545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What’s the pattern: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________ traits show up _______ in 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__________________ traits: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   ______________________ than females.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   ________________ can be ________.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_______________________ traits: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BOTH ______ &amp; _________ can be ________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738CAA6D-A4B1-454E-A9C2-466F2383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43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Y-linked                            ONLY        males</a:t>
            </a:r>
          </a:p>
        </p:txBody>
      </p:sp>
      <p:sp>
        <p:nvSpPr>
          <p:cNvPr id="141316" name="Text Box 4">
            <a:extLst>
              <a:ext uri="{FF2B5EF4-FFF2-40B4-BE49-F238E27FC236}">
                <a16:creationId xmlns:a16="http://schemas.microsoft.com/office/drawing/2014/main" id="{8C95238B-FC65-4BDE-914A-BB83D1CC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72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X-linked recessive</a:t>
            </a: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2B5AB06E-3839-4E86-ABEC-BBD89E2B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09800"/>
            <a:ext cx="471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more common in males</a:t>
            </a: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3C177E23-A4DF-4DBD-99DF-1A6542477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0"/>
            <a:ext cx="5256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</a:rPr>
              <a:t>AUTOSOMAL RECESSIVE</a:t>
            </a:r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A9D69945-1E42-489A-8CEA-B90CC2A0E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19400"/>
            <a:ext cx="6532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ONLY FEMALES                 carriers</a:t>
            </a:r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B81C1390-3770-4A2D-9E96-E95747F87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731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800080"/>
                </a:solidFill>
              </a:rPr>
              <a:t>MALES       FEMALES                carriers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utoUpdateAnimBg="0"/>
      <p:bldP spid="141316" grpId="0" autoUpdateAnimBg="0"/>
      <p:bldP spid="141317" grpId="0" autoUpdateAnimBg="0"/>
      <p:bldP spid="141318" grpId="0" autoUpdateAnimBg="0"/>
      <p:bldP spid="141319" grpId="0"/>
      <p:bldP spid="4321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13D765B-F38E-4BF7-960E-61EDBCC2E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latin typeface="Georgia" panose="02040502050405020303" pitchFamily="18" charset="0"/>
              </a:rPr>
              <a:t>________________ Abnormalities</a:t>
            </a: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2ADB246C-7E9E-4821-B15E-9A3E6CAD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793875"/>
            <a:ext cx="86264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 b="1"/>
              <a:t>  1 infant in 200 newborns has a </a:t>
            </a:r>
            <a:br>
              <a:rPr lang="en-US" altLang="en-US" sz="3600" b="1"/>
            </a:br>
            <a:r>
              <a:rPr lang="en-US" altLang="en-US" sz="3600" b="1"/>
              <a:t>        chromosomal abnormality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 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b="1"/>
              <a:t>  28% of first trimester miscarriages have </a:t>
            </a:r>
            <a:br>
              <a:rPr lang="en-US" altLang="en-US" sz="3600" b="1"/>
            </a:br>
            <a:r>
              <a:rPr lang="en-US" altLang="en-US" sz="3600" b="1"/>
              <a:t>        a  chromosomal abnormality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</a:pPr>
            <a:r>
              <a:rPr lang="en-US" altLang="en-US" sz="3600" b="1"/>
              <a:t> Abnormalities in larger </a:t>
            </a:r>
            <a:br>
              <a:rPr lang="en-US" altLang="en-US" sz="3600" b="1"/>
            </a:br>
            <a:r>
              <a:rPr lang="en-US" altLang="en-US" sz="3600" b="1"/>
              <a:t>      chromosomes don’t  usually survive</a:t>
            </a:r>
          </a:p>
        </p:txBody>
      </p:sp>
      <p:sp>
        <p:nvSpPr>
          <p:cNvPr id="188422" name="Rectangle 6">
            <a:extLst>
              <a:ext uri="{FF2B5EF4-FFF2-40B4-BE49-F238E27FC236}">
                <a16:creationId xmlns:a16="http://schemas.microsoft.com/office/drawing/2014/main" id="{834A9834-6695-4945-A8B6-DB4FE8EF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533400"/>
            <a:ext cx="3594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CHROMOSOMAL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1BA7CB7-1E32-4035-8286-12FD346E9D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28600"/>
            <a:ext cx="87630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85842423-D9DC-4F9B-B66D-DE541C23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877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/>
              <a:t>____________________________</a:t>
            </a:r>
            <a:r>
              <a:rPr lang="en-US" altLang="en-US" sz="3600" b="1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Change in the ______________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____________ of chromosomes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</p:txBody>
      </p:sp>
      <p:pic>
        <p:nvPicPr>
          <p:cNvPr id="61444" name="Picture 8" descr="downs circled">
            <a:extLst>
              <a:ext uri="{FF2B5EF4-FFF2-40B4-BE49-F238E27FC236}">
                <a16:creationId xmlns:a16="http://schemas.microsoft.com/office/drawing/2014/main" id="{DDDA4AD5-3319-4477-8F49-CBFC66BC01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209800"/>
            <a:ext cx="7239000" cy="4222750"/>
          </a:xfrm>
          <a:noFill/>
        </p:spPr>
      </p:pic>
      <p:sp>
        <p:nvSpPr>
          <p:cNvPr id="159753" name="Rectangle 9">
            <a:extLst>
              <a:ext uri="{FF2B5EF4-FFF2-40B4-BE49-F238E27FC236}">
                <a16:creationId xmlns:a16="http://schemas.microsoft.com/office/drawing/2014/main" id="{F398543A-8C72-49B7-8B2D-D891734C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635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CHROMOSOMAL MUTATIONS</a:t>
            </a:r>
          </a:p>
        </p:txBody>
      </p:sp>
      <p:sp>
        <p:nvSpPr>
          <p:cNvPr id="159754" name="Rectangle 10">
            <a:extLst>
              <a:ext uri="{FF2B5EF4-FFF2-40B4-BE49-F238E27FC236}">
                <a16:creationId xmlns:a16="http://schemas.microsoft.com/office/drawing/2014/main" id="{30A31607-614F-448E-8970-C39C3F3C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12788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			     </a:t>
            </a: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3" grpId="0"/>
      <p:bldP spid="15975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>
            <a:extLst>
              <a:ext uri="{FF2B5EF4-FFF2-40B4-BE49-F238E27FC236}">
                <a16:creationId xmlns:a16="http://schemas.microsoft.com/office/drawing/2014/main" id="{8C0FE0DE-6E26-49DC-A6D6-A47CA6FC94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8686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Homologous chromosomes ________________ during MEIOSIS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= 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One cell gets 2 copies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the chromosome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other cell gets none.</a:t>
            </a:r>
          </a:p>
        </p:txBody>
      </p:sp>
      <p:pic>
        <p:nvPicPr>
          <p:cNvPr id="62467" name="Picture 4" descr="Nondis10">
            <a:extLst>
              <a:ext uri="{FF2B5EF4-FFF2-40B4-BE49-F238E27FC236}">
                <a16:creationId xmlns:a16="http://schemas.microsoft.com/office/drawing/2014/main" id="{0E2C69DD-7CC1-4DD6-91EF-A2356BA4FC0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276600"/>
            <a:ext cx="4495800" cy="3297238"/>
          </a:xfrm>
          <a:noFill/>
        </p:spPr>
      </p:pic>
      <p:sp>
        <p:nvSpPr>
          <p:cNvPr id="177158" name="Rectangle 6">
            <a:extLst>
              <a:ext uri="{FF2B5EF4-FFF2-40B4-BE49-F238E27FC236}">
                <a16:creationId xmlns:a16="http://schemas.microsoft.com/office/drawing/2014/main" id="{1D1F4C10-BD4D-4294-8766-D8796F08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1706562"/>
            <a:ext cx="4276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NONDISJUNCTION</a:t>
            </a:r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62234A95-68F9-4E78-B647-3C55B8318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330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fail to separate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39D4F03-25FE-49B5-838C-49B0BBCBC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Normal Meiosis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F6E3CA7-36EC-4CE2-88A5-E7D45051E3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914400"/>
            <a:ext cx="41148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Nondisjunction</a:t>
            </a:r>
          </a:p>
        </p:txBody>
      </p:sp>
      <p:pic>
        <p:nvPicPr>
          <p:cNvPr id="63492" name="Picture 4" descr="nondisjunction animation">
            <a:extLst>
              <a:ext uri="{FF2B5EF4-FFF2-40B4-BE49-F238E27FC236}">
                <a16:creationId xmlns:a16="http://schemas.microsoft.com/office/drawing/2014/main" id="{9806C6B4-6ED2-4B85-985B-FAAC6E874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>
            <a:extLst>
              <a:ext uri="{FF2B5EF4-FFF2-40B4-BE49-F238E27FC236}">
                <a16:creationId xmlns:a16="http://schemas.microsoft.com/office/drawing/2014/main" id="{FD37E87B-BB20-4A42-BC16-E1F34435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248400"/>
            <a:ext cx="291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http://www.tokyo-med.ac.jp/genet/anm/domov.gif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1BBF74C4-9313-4B5C-9BC2-32507193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19800"/>
            <a:ext cx="44053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http://web.udl.es/usuaris/e4650869/docencia/gen_etica/meioferti2.html</a:t>
            </a:r>
          </a:p>
        </p:txBody>
      </p:sp>
      <p:pic>
        <p:nvPicPr>
          <p:cNvPr id="63495" name="Picture 7" descr="meiosisfertilization">
            <a:extLst>
              <a:ext uri="{FF2B5EF4-FFF2-40B4-BE49-F238E27FC236}">
                <a16:creationId xmlns:a16="http://schemas.microsoft.com/office/drawing/2014/main" id="{AF45EBD4-7899-45BF-8205-6D485F894384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989388" cy="3989388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97C69CB-0C9D-4A0A-8C8E-16E7E0D24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Georgia" panose="02040502050405020303" pitchFamily="18" charset="0"/>
              </a:rPr>
              <a:t>Nondisjunction</a:t>
            </a:r>
          </a:p>
        </p:txBody>
      </p:sp>
      <p:pic>
        <p:nvPicPr>
          <p:cNvPr id="65539" name="Picture 3" descr="nondisj">
            <a:extLst>
              <a:ext uri="{FF2B5EF4-FFF2-40B4-BE49-F238E27FC236}">
                <a16:creationId xmlns:a16="http://schemas.microsoft.com/office/drawing/2014/main" id="{D695A987-7BAE-457D-BBCA-A1419035FFAA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572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F50A7F6E-9CAD-4097-8E4F-C4208054D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41148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Changes in the gene code _______________ that is made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4000" b="1" dirty="0">
              <a:latin typeface="Georgia" panose="02040502050405020303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A change in the genetic code =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________________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4000" b="1" dirty="0">
                <a:latin typeface="Georgia" panose="02040502050405020303" pitchFamily="18" charset="0"/>
              </a:rPr>
              <a:t>	</a:t>
            </a:r>
            <a:r>
              <a:rPr lang="en-US" altLang="en-US" sz="2800" b="1" dirty="0">
                <a:latin typeface="Georgia" panose="02040502050405020303" pitchFamily="18" charset="0"/>
              </a:rPr>
              <a:t> </a:t>
            </a:r>
            <a:br>
              <a:rPr lang="en-US" altLang="en-US" sz="2800" b="1" dirty="0">
                <a:latin typeface="Georgia" panose="02040502050405020303" pitchFamily="18" charset="0"/>
              </a:rPr>
            </a:br>
            <a:endParaRPr lang="en-US" altLang="en-US" sz="2800" b="1" dirty="0">
              <a:latin typeface="Georgia" panose="02040502050405020303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BD240A8-4326-4CD2-B50F-BCD91E60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40050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MUTATION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435408C-C9AF-4E2F-992E-2B20215C1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85800"/>
            <a:ext cx="434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Comic Sans MS" panose="030F0702030302020204" pitchFamily="66" charset="0"/>
              </a:rPr>
              <a:t>change the protein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BF61D-EBF1-4581-8178-104964B29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1" y="4165599"/>
            <a:ext cx="3558878" cy="238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CFF3BCA-D0B3-4A06-9920-ECA8D8FF5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Nondisjunction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FD82ED6-1450-4924-83D2-21DBD8C8D5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Since it happens to a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sperm or egg, the new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baby can end up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with _____________ of a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chromosome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= __________________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OR 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only ___________ of a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chromosome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= ___________________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67588" name="Picture 4" descr="nondisjunc mei2">
            <a:extLst>
              <a:ext uri="{FF2B5EF4-FFF2-40B4-BE49-F238E27FC236}">
                <a16:creationId xmlns:a16="http://schemas.microsoft.com/office/drawing/2014/main" id="{A39D3B4A-E8D0-42EB-B92F-EEA86E8D01D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343400" cy="3854450"/>
          </a:xfrm>
          <a:noFill/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8F65C457-BCF3-4CCE-80D5-124C4DA9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657600"/>
            <a:ext cx="2127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TRISOMY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5D91EAB5-4CD5-4312-BA08-FB3CAD65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387976"/>
            <a:ext cx="27130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MONOSOMY</a:t>
            </a:r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id="{CEE8000C-D9C3-4EA7-AD78-105AA4DCA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30562"/>
            <a:ext cx="1789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3 copies</a:t>
            </a:r>
          </a:p>
        </p:txBody>
      </p:sp>
      <p:sp>
        <p:nvSpPr>
          <p:cNvPr id="182280" name="Rectangle 8">
            <a:extLst>
              <a:ext uri="{FF2B5EF4-FFF2-40B4-BE49-F238E27FC236}">
                <a16:creationId xmlns:a16="http://schemas.microsoft.com/office/drawing/2014/main" id="{EA8B2CF5-7BF8-4119-994F-9A2BCAB24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64162"/>
            <a:ext cx="1881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one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/>
      <p:bldP spid="182278" grpId="0"/>
      <p:bldP spid="182279" grpId="0"/>
      <p:bldP spid="18228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72CB7DB-DCAB-42CD-BA50-EC22F8C11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096000"/>
          </a:xfrm>
        </p:spPr>
        <p:txBody>
          <a:bodyPr/>
          <a:lstStyle/>
          <a:p>
            <a:pPr algn="l" eaLnBrk="1" hangingPunct="1"/>
            <a:r>
              <a:rPr lang="en-US" altLang="en-US" sz="5400" b="1" dirty="0">
                <a:latin typeface="Georgia" panose="02040502050405020303" pitchFamily="18" charset="0"/>
              </a:rPr>
              <a:t>Human Abnormalities caused by Non-Disjunction</a:t>
            </a:r>
            <a:br>
              <a:rPr lang="en-US" altLang="en-US" sz="5400" b="1" dirty="0">
                <a:latin typeface="Georgia" panose="02040502050405020303" pitchFamily="18" charset="0"/>
              </a:rPr>
            </a:br>
            <a:r>
              <a:rPr lang="en-US" altLang="en-US" sz="5400" b="1" dirty="0">
                <a:latin typeface="Georgia" panose="02040502050405020303" pitchFamily="18" charset="0"/>
              </a:rPr>
              <a:t>__________________</a:t>
            </a:r>
            <a:br>
              <a:rPr lang="en-US" altLang="en-US" sz="5400" b="1" dirty="0">
                <a:latin typeface="Georgia" panose="02040502050405020303" pitchFamily="18" charset="0"/>
              </a:rPr>
            </a:br>
            <a:r>
              <a:rPr lang="en-US" altLang="en-US" sz="5400" b="1" dirty="0">
                <a:latin typeface="Georgia" panose="02040502050405020303" pitchFamily="18" charset="0"/>
              </a:rPr>
              <a:t>__________________</a:t>
            </a:r>
            <a:br>
              <a:rPr lang="en-US" altLang="en-US" sz="5400" b="1" dirty="0">
                <a:latin typeface="Georgia" panose="02040502050405020303" pitchFamily="18" charset="0"/>
              </a:rPr>
            </a:br>
            <a:r>
              <a:rPr lang="en-US" altLang="en-US" sz="5400" b="1" dirty="0">
                <a:latin typeface="Georgia" panose="02040502050405020303" pitchFamily="18" charset="0"/>
              </a:rPr>
              <a:t>__________________</a:t>
            </a:r>
            <a:br>
              <a:rPr lang="en-US" altLang="en-US" sz="5400" b="1" dirty="0">
                <a:latin typeface="Georgia" panose="02040502050405020303" pitchFamily="18" charset="0"/>
              </a:rPr>
            </a:br>
            <a:endParaRPr lang="en-US" altLang="en-US" sz="5400" b="1" dirty="0">
              <a:latin typeface="Georgia" panose="02040502050405020303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25D4215-D380-41EB-A783-21EEBA3E169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2438400"/>
            <a:ext cx="78486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4400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4400" b="1">
              <a:latin typeface="Georgia" panose="02040502050405020303" pitchFamily="18" charset="0"/>
            </a:endParaRPr>
          </a:p>
        </p:txBody>
      </p:sp>
      <p:sp>
        <p:nvSpPr>
          <p:cNvPr id="186372" name="Rectangle 4">
            <a:extLst>
              <a:ext uri="{FF2B5EF4-FFF2-40B4-BE49-F238E27FC236}">
                <a16:creationId xmlns:a16="http://schemas.microsoft.com/office/drawing/2014/main" id="{7BF037C8-29EA-4C98-A1BB-81662E94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3727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Down syndrome</a:t>
            </a:r>
          </a:p>
        </p:txBody>
      </p:sp>
      <p:sp>
        <p:nvSpPr>
          <p:cNvPr id="186373" name="Rectangle 5">
            <a:extLst>
              <a:ext uri="{FF2B5EF4-FFF2-40B4-BE49-F238E27FC236}">
                <a16:creationId xmlns:a16="http://schemas.microsoft.com/office/drawing/2014/main" id="{A2002725-3E4C-4060-8E00-6BCDD8E6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433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Klinefelter syndrome</a:t>
            </a:r>
          </a:p>
        </p:txBody>
      </p:sp>
      <p:sp>
        <p:nvSpPr>
          <p:cNvPr id="186374" name="Rectangle 6">
            <a:extLst>
              <a:ext uri="{FF2B5EF4-FFF2-40B4-BE49-F238E27FC236}">
                <a16:creationId xmlns:a16="http://schemas.microsoft.com/office/drawing/2014/main" id="{41C6E23D-5DE2-44AF-9D20-D50D53B3C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91000"/>
            <a:ext cx="365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Turner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/>
      <p:bldP spid="186373" grpId="0"/>
      <p:bldP spid="1863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05B11B7-39E2-403E-A3E5-64A2E31D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Georgia" panose="02040502050405020303" pitchFamily="18" charset="0"/>
              </a:rPr>
              <a:t>Down syndrome (= ____________)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49E3D42-91F2-49B1-89E8-76307D523C28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A875B28-A826-4F91-9DFD-4A7F4DB4AF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70661" name="Picture 5" descr="down's">
            <a:extLst>
              <a:ext uri="{FF2B5EF4-FFF2-40B4-BE49-F238E27FC236}">
                <a16:creationId xmlns:a16="http://schemas.microsoft.com/office/drawing/2014/main" id="{C49D45ED-86B5-4134-9C99-732E16E4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>
            <a:extLst>
              <a:ext uri="{FF2B5EF4-FFF2-40B4-BE49-F238E27FC236}">
                <a16:creationId xmlns:a16="http://schemas.microsoft.com/office/drawing/2014/main" id="{1CEBDC56-91C4-465A-AAF6-7F7538EB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173162"/>
            <a:ext cx="284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TRISOMY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36D22DCD-9CCA-4AE0-9786-6CC555735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Down syndrome (Trisomy 21)</a:t>
            </a:r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93DC8B2B-C32C-490E-B4F9-4CF017FF167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Georgia" panose="02040502050405020303" pitchFamily="18" charset="0"/>
              </a:rPr>
              <a:t>1 in 800 births</a:t>
            </a:r>
            <a:br>
              <a:rPr lang="en-US" altLang="en-US" sz="2800" b="1">
                <a:latin typeface="Georgia" panose="02040502050405020303" pitchFamily="18" charset="0"/>
              </a:rPr>
            </a:b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Georgia" panose="02040502050405020303" pitchFamily="18" charset="0"/>
              </a:rPr>
              <a:t>Similar facial features</a:t>
            </a:r>
            <a:br>
              <a:rPr lang="en-US" altLang="en-US" sz="2800" b="1">
                <a:latin typeface="Georgia" panose="02040502050405020303" pitchFamily="18" charset="0"/>
              </a:rPr>
            </a:b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Georgia" panose="02040502050405020303" pitchFamily="18" charset="0"/>
              </a:rPr>
              <a:t>Slanted eyes</a:t>
            </a:r>
            <a:br>
              <a:rPr lang="en-US" altLang="en-US" sz="2800" b="1">
                <a:latin typeface="Georgia" panose="02040502050405020303" pitchFamily="18" charset="0"/>
              </a:rPr>
            </a:b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latin typeface="Georgia" panose="02040502050405020303" pitchFamily="18" charset="0"/>
              </a:rPr>
              <a:t>Protruding tongue</a:t>
            </a:r>
          </a:p>
        </p:txBody>
      </p:sp>
      <p:pic>
        <p:nvPicPr>
          <p:cNvPr id="72708" name="Picture 1028" descr="mikeydowns">
            <a:extLst>
              <a:ext uri="{FF2B5EF4-FFF2-40B4-BE49-F238E27FC236}">
                <a16:creationId xmlns:a16="http://schemas.microsoft.com/office/drawing/2014/main" id="{897A49DC-1003-4D20-B0E5-A45D095E1FB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3406775" cy="4724400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D1013FF-3D3B-4CF2-BC90-CC9CC0704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Down syndrome (Trisomy 21)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D3FC563-7656-4700-BBE6-512FB5F975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Simian line on palm</a:t>
            </a:r>
          </a:p>
        </p:txBody>
      </p:sp>
      <p:pic>
        <p:nvPicPr>
          <p:cNvPr id="74756" name="Picture 4" descr="mikeydowns2">
            <a:extLst>
              <a:ext uri="{FF2B5EF4-FFF2-40B4-BE49-F238E27FC236}">
                <a16:creationId xmlns:a16="http://schemas.microsoft.com/office/drawing/2014/main" id="{E50220AC-D982-4D45-8E91-718C56E0687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238" y="1981200"/>
            <a:ext cx="2649537" cy="4114800"/>
          </a:xfrm>
          <a:noFill/>
        </p:spPr>
      </p:pic>
      <p:pic>
        <p:nvPicPr>
          <p:cNvPr id="74757" name="Picture 5" descr="simian crease downs">
            <a:extLst>
              <a:ext uri="{FF2B5EF4-FFF2-40B4-BE49-F238E27FC236}">
                <a16:creationId xmlns:a16="http://schemas.microsoft.com/office/drawing/2014/main" id="{12E2C53B-F414-472C-A324-0E4A0A90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038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0C9394A-6B30-4271-A402-E36E199F6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Down syndrome (Trisomy 21)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194E79B-D53E-4D44-A5B5-AE3BEB126D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267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Georgia" panose="02040502050405020303" pitchFamily="18" charset="0"/>
              </a:rPr>
              <a:t>Most common chromosomal abnormality</a:t>
            </a:r>
            <a:br>
              <a:rPr lang="en-US" altLang="en-US" sz="2400" b="1" dirty="0">
                <a:latin typeface="Georgia" panose="02040502050405020303" pitchFamily="18" charset="0"/>
              </a:rPr>
            </a:br>
            <a:endParaRPr lang="en-US" alt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Georgia" panose="02040502050405020303" pitchFamily="18" charset="0"/>
              </a:rPr>
              <a:t>50% have heart defects that need surgery to repair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Georgia" panose="02040502050405020303" pitchFamily="18" charset="0"/>
              </a:rPr>
              <a:t>Mild to severe mental retardation</a:t>
            </a:r>
            <a:br>
              <a:rPr lang="en-US" altLang="en-US" sz="2400" b="1" dirty="0">
                <a:latin typeface="Georgia" panose="02040502050405020303" pitchFamily="18" charset="0"/>
              </a:rPr>
            </a:br>
            <a:endParaRPr lang="en-US" alt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Georgia" panose="02040502050405020303" pitchFamily="18" charset="0"/>
              </a:rPr>
              <a:t>Increases susceptibility to many diseases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latin typeface="Georgia" panose="02040502050405020303" pitchFamily="18" charset="0"/>
              </a:rPr>
              <a:t>Risk of having a child with Down syndrome increases with age of mom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Georgia" panose="02040502050405020303" pitchFamily="18" charset="0"/>
            </a:endParaRPr>
          </a:p>
        </p:txBody>
      </p:sp>
      <p:pic>
        <p:nvPicPr>
          <p:cNvPr id="76804" name="Picture 4" descr="mikeydowns3">
            <a:extLst>
              <a:ext uri="{FF2B5EF4-FFF2-40B4-BE49-F238E27FC236}">
                <a16:creationId xmlns:a16="http://schemas.microsoft.com/office/drawing/2014/main" id="{AF7A65DA-C29A-4462-B8D1-87B1FBFA641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981200"/>
            <a:ext cx="3201987" cy="4114800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F628DFE-C12E-45ED-BADB-D92342306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Down syndrome (Trisomy 21)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A10F7FE-D4CE-4474-B17E-A9A4D7D4C0C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95400"/>
            <a:ext cx="441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latin typeface="Georgia" panose="02040502050405020303" pitchFamily="18" charset="0"/>
              </a:rPr>
              <a:t>Risk of having a child with Down syndrome related to age of mom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latin typeface="Georgia" panose="02040502050405020303" pitchFamily="18" charset="0"/>
              </a:rPr>
              <a:t>More common in women UNDER 16 or OVER 35</a:t>
            </a:r>
          </a:p>
        </p:txBody>
      </p:sp>
      <p:pic>
        <p:nvPicPr>
          <p:cNvPr id="78852" name="Picture 4" descr="nondisjunction animation">
            <a:extLst>
              <a:ext uri="{FF2B5EF4-FFF2-40B4-BE49-F238E27FC236}">
                <a16:creationId xmlns:a16="http://schemas.microsoft.com/office/drawing/2014/main" id="{B315E280-D6F8-47B1-A6B9-5F7F9AB051C4}"/>
              </a:ext>
            </a:extLst>
          </p:cNvPr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2838450" cy="2838450"/>
          </a:xfrm>
          <a:noFill/>
        </p:spPr>
      </p:pic>
      <p:sp>
        <p:nvSpPr>
          <p:cNvPr id="78853" name="TextBox 2">
            <a:extLst>
              <a:ext uri="{FF2B5EF4-FFF2-40B4-BE49-F238E27FC236}">
                <a16:creationId xmlns:a16="http://schemas.microsoft.com/office/drawing/2014/main" id="{8B55BD7A-5210-4728-A7ED-7A8FAF68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60900"/>
            <a:ext cx="91249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Cells that make eggs start meiosis in embryo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Stop in PROPHASE I (synapsis)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800">
                <a:latin typeface="Comic Sans MS" panose="030F0702030302020204" pitchFamily="66" charset="0"/>
              </a:rPr>
              <a:t>One egg restarts &amp; finishs division each month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800">
                <a:latin typeface="Comic Sans MS" panose="030F0702030302020204" pitchFamily="66" charset="0"/>
              </a:rPr>
              <a:t>So an egg released at age 40 has been in synapsis for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800">
                <a:latin typeface="Comic Sans MS" panose="030F0702030302020204" pitchFamily="66" charset="0"/>
              </a:rPr>
              <a:t>   40 years . . . chromosomes more likely to “stick”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99C3F6F3-C9F6-4BBB-86C9-96D551830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Turner syndrome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88D219F-7CFC-472E-87F4-ED47281F72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4" eaLnBrk="1" hangingPunct="1"/>
            <a:endParaRPr lang="en-US" altLang="en-US" sz="2400"/>
          </a:p>
        </p:txBody>
      </p:sp>
      <p:pic>
        <p:nvPicPr>
          <p:cNvPr id="80900" name="Picture 4" descr="turner's">
            <a:extLst>
              <a:ext uri="{FF2B5EF4-FFF2-40B4-BE49-F238E27FC236}">
                <a16:creationId xmlns:a16="http://schemas.microsoft.com/office/drawing/2014/main" id="{81C84FC3-9227-469A-9014-0318EAC4B136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458200" cy="4627563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1CFD07E-4766-47E9-BCE2-7A0E26EB6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Turner syndrome   ____</a:t>
            </a:r>
            <a:r>
              <a:rPr lang="en-US" altLang="en-US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4066DFE-E253-429D-BDE6-0C1D85550C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3716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1 in 5000 births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Females have only one X chromosome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Small size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Slightly decreased intelligence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35% have heart abnormalities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Hearing loss common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Broad chest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Reproductive organs don’t develop at puberty</a:t>
            </a:r>
          </a:p>
          <a:p>
            <a:pPr eaLnBrk="1" hangingPunct="1"/>
            <a:r>
              <a:rPr lang="en-US" altLang="en-US" sz="2800" b="1" dirty="0">
                <a:latin typeface="Georgia" panose="02040502050405020303" pitchFamily="18" charset="0"/>
              </a:rPr>
              <a:t>Can’t have children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CC389EB6-7AEA-405D-B3CC-6C7D83A66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400800"/>
            <a:ext cx="3937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http://medgen.genetics.utah.edu/photographs/diseases/high/611.gif</a:t>
            </a:r>
          </a:p>
        </p:txBody>
      </p:sp>
      <p:pic>
        <p:nvPicPr>
          <p:cNvPr id="82949" name="Picture 6" descr="611">
            <a:extLst>
              <a:ext uri="{FF2B5EF4-FFF2-40B4-BE49-F238E27FC236}">
                <a16:creationId xmlns:a16="http://schemas.microsoft.com/office/drawing/2014/main" id="{410D7FB2-6125-4320-8ED6-103279FA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297113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Rectangle 7">
            <a:extLst>
              <a:ext uri="{FF2B5EF4-FFF2-40B4-BE49-F238E27FC236}">
                <a16:creationId xmlns:a16="http://schemas.microsoft.com/office/drawing/2014/main" id="{3E1B902A-2D84-460C-9898-78C63BEE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756" y="754062"/>
            <a:ext cx="801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XO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D0F41E1-B25D-4C27-8693-F0A744685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eorgia" panose="02040502050405020303" pitchFamily="18" charset="0"/>
              </a:rPr>
              <a:t>Klinefelter syndrome  </a:t>
            </a:r>
            <a:r>
              <a:rPr lang="en-US" altLang="en-US" sz="4800" b="1" dirty="0" err="1">
                <a:latin typeface="Georgia" panose="02040502050405020303" pitchFamily="18" charset="0"/>
              </a:rPr>
              <a:t>XXy</a:t>
            </a:r>
            <a:endParaRPr lang="en-US" altLang="en-US" sz="4800" b="1" dirty="0">
              <a:latin typeface="Georgia" panose="02040502050405020303" pitchFamily="18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95BB789-FAF8-4732-859F-8C769EF6E516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827C9BCF-0867-4E47-AF2B-93AFFE8291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84997" name="Picture 5" descr="kleinflt">
            <a:extLst>
              <a:ext uri="{FF2B5EF4-FFF2-40B4-BE49-F238E27FC236}">
                <a16:creationId xmlns:a16="http://schemas.microsoft.com/office/drawing/2014/main" id="{7019B936-9A9D-4E02-B985-BEEA9E690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>
            <a:fillRect/>
          </a:stretch>
        </p:blipFill>
        <p:spPr bwMode="auto">
          <a:xfrm>
            <a:off x="304800" y="1752600"/>
            <a:ext cx="8610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C25B77-DDD2-4E07-97F3-8412584FD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5" y="1295400"/>
            <a:ext cx="7578810" cy="4267200"/>
          </a:xfrm>
        </p:spPr>
      </p:pic>
    </p:spTree>
    <p:extLst>
      <p:ext uri="{BB962C8B-B14F-4D97-AF65-F5344CB8AC3E}">
        <p14:creationId xmlns:p14="http://schemas.microsoft.com/office/powerpoint/2010/main" val="1440563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086D342-B597-4C19-B711-222C8D2D1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Klinefelter syndrome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A336A5-69B7-4D9D-A2E7-8F403E73A1D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8382000" cy="3657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1 in 1000 births</a:t>
            </a:r>
          </a:p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Males have extra X chromosomes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	(Can be </a:t>
            </a:r>
            <a:r>
              <a:rPr lang="en-US" altLang="en-US" b="1" dirty="0" err="1">
                <a:latin typeface="Georgia" panose="02040502050405020303" pitchFamily="18" charset="0"/>
              </a:rPr>
              <a:t>XXy</a:t>
            </a:r>
            <a:r>
              <a:rPr lang="en-US" altLang="en-US" b="1" dirty="0">
                <a:latin typeface="Georgia" panose="02040502050405020303" pitchFamily="18" charset="0"/>
              </a:rPr>
              <a:t>, </a:t>
            </a:r>
            <a:r>
              <a:rPr lang="en-US" altLang="en-US" b="1" dirty="0" err="1">
                <a:latin typeface="Georgia" panose="02040502050405020303" pitchFamily="18" charset="0"/>
              </a:rPr>
              <a:t>XXXy</a:t>
            </a:r>
            <a:r>
              <a:rPr lang="en-US" altLang="en-US" b="1" dirty="0">
                <a:latin typeface="Georgia" panose="02040502050405020303" pitchFamily="18" charset="0"/>
              </a:rPr>
              <a:t>, or </a:t>
            </a:r>
            <a:r>
              <a:rPr lang="en-US" altLang="en-US" b="1" dirty="0" err="1">
                <a:latin typeface="Georgia" panose="02040502050405020303" pitchFamily="18" charset="0"/>
              </a:rPr>
              <a:t>XXXXy</a:t>
            </a:r>
            <a:r>
              <a:rPr lang="en-US" altLang="en-US" b="1" dirty="0">
                <a:latin typeface="Georgia" panose="02040502050405020303" pitchFamily="18" charset="0"/>
              </a:rPr>
              <a:t>)</a:t>
            </a:r>
          </a:p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Average to slight decrease in intelligence</a:t>
            </a:r>
          </a:p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Small testes/can’t have children</a:t>
            </a:r>
          </a:p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Usually not discovered until puberty when don’t mature like peers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3D193B6-30E7-4F7C-B39F-6DB999383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Georgia" panose="02040502050405020303" pitchFamily="18" charset="0"/>
              </a:rPr>
              <a:t>X-chromosome Inactivation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EE292A1-2D6F-47CF-9F1B-D78DBDB81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In female cells ______ chromosome is randomly ________________</a:t>
            </a:r>
          </a:p>
          <a:p>
            <a:pPr eaLnBrk="1" hangingPunct="1">
              <a:buFontTx/>
              <a:buNone/>
            </a:pPr>
            <a:endParaRPr lang="en-US" altLang="en-US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It condenses and forms a dense region in the nucleus called a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Georgia" panose="02040502050405020303" pitchFamily="18" charset="0"/>
              </a:rPr>
              <a:t>   _____________</a:t>
            </a:r>
          </a:p>
        </p:txBody>
      </p:sp>
      <p:sp>
        <p:nvSpPr>
          <p:cNvPr id="376836" name="Rectangle 4">
            <a:extLst>
              <a:ext uri="{FF2B5EF4-FFF2-40B4-BE49-F238E27FC236}">
                <a16:creationId xmlns:a16="http://schemas.microsoft.com/office/drawing/2014/main" id="{82D73D83-FF94-4957-A5DA-1FAF520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25963"/>
            <a:ext cx="256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BARR BODY</a:t>
            </a:r>
          </a:p>
        </p:txBody>
      </p:sp>
      <p:pic>
        <p:nvPicPr>
          <p:cNvPr id="89093" name="Picture 5" descr="barrbody">
            <a:extLst>
              <a:ext uri="{FF2B5EF4-FFF2-40B4-BE49-F238E27FC236}">
                <a16:creationId xmlns:a16="http://schemas.microsoft.com/office/drawing/2014/main" id="{4B810ACA-6AD9-4365-B0A4-0AFF6AB7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9790" r="5556" b="10628"/>
          <a:stretch>
            <a:fillRect/>
          </a:stretch>
        </p:blipFill>
        <p:spPr bwMode="auto">
          <a:xfrm>
            <a:off x="5791200" y="41148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Rectangle 6">
            <a:extLst>
              <a:ext uri="{FF2B5EF4-FFF2-40B4-BE49-F238E27FC236}">
                <a16:creationId xmlns:a16="http://schemas.microsoft.com/office/drawing/2014/main" id="{05BCCB3D-FA51-4ADE-A39A-B67061471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477000"/>
            <a:ext cx="3351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http://fig.cox.miami.edu/~cmallery/150/gene/barr.htm</a:t>
            </a: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66F5303D-45BC-4429-B17F-275FD3E6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95400"/>
            <a:ext cx="156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ONE X</a:t>
            </a:r>
          </a:p>
        </p:txBody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941CD4A-3055-448E-A7C7-0EC8BC4C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39962"/>
            <a:ext cx="3497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SWITCHED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/>
      <p:bldP spid="428034" grpId="0"/>
      <p:bldP spid="4280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1">
            <a:extLst>
              <a:ext uri="{FF2B5EF4-FFF2-40B4-BE49-F238E27FC236}">
                <a16:creationId xmlns:a16="http://schemas.microsoft.com/office/drawing/2014/main" id="{3356FE45-CEE1-4E3A-98E9-B1462615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038600"/>
            <a:ext cx="89519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In some female cells the X with the allele for orange spots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is switched off and in some cells the X with the allele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black spots is switched off, so cat has different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colored spots.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85A43A7E-C867-4822-AD6A-6471A8FA9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CAT COLOR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C9DFFD8-BCE2-4124-ABEC-22F1D32CBA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90600"/>
            <a:ext cx="4800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In cats, a gene that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controls the _____________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is carried on the </a:t>
            </a:r>
          </a:p>
          <a:p>
            <a:pPr eaLnBrk="1" hangingPunct="1">
              <a:buFontTx/>
              <a:buNone/>
            </a:pPr>
            <a:r>
              <a:rPr lang="en-US" altLang="en-US" b="1">
                <a:latin typeface="Georgia" panose="02040502050405020303" pitchFamily="18" charset="0"/>
              </a:rPr>
              <a:t>____________________</a:t>
            </a:r>
          </a:p>
        </p:txBody>
      </p:sp>
      <p:sp>
        <p:nvSpPr>
          <p:cNvPr id="377861" name="Rectangle 5">
            <a:extLst>
              <a:ext uri="{FF2B5EF4-FFF2-40B4-BE49-F238E27FC236}">
                <a16:creationId xmlns:a16="http://schemas.microsoft.com/office/drawing/2014/main" id="{97E28E89-D0F3-4D8C-8447-C2360B0DF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00400"/>
            <a:ext cx="279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X chromosome</a:t>
            </a:r>
          </a:p>
        </p:txBody>
      </p:sp>
      <p:pic>
        <p:nvPicPr>
          <p:cNvPr id="90118" name="Picture 9" descr="mystra_cat_white_orange_black">
            <a:extLst>
              <a:ext uri="{FF2B5EF4-FFF2-40B4-BE49-F238E27FC236}">
                <a16:creationId xmlns:a16="http://schemas.microsoft.com/office/drawing/2014/main" id="{1DC7269E-0D2C-4688-A2B0-89F4BE86A9E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3074988" cy="2530475"/>
          </a:xfrm>
        </p:spPr>
      </p:pic>
      <p:sp>
        <p:nvSpPr>
          <p:cNvPr id="90119" name="Rectangle 10">
            <a:extLst>
              <a:ext uri="{FF2B5EF4-FFF2-40B4-BE49-F238E27FC236}">
                <a16:creationId xmlns:a16="http://schemas.microsoft.com/office/drawing/2014/main" id="{DC4DCC59-ABD8-4C90-94CB-809701551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548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http://www.islandstrolling.com/mainland/peloponnes/photo/mystra_cat_white_orange_black.jpg</a:t>
            </a:r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0A01EE3A-2436-4B39-971C-81779BC30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283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SPOT COLOR</a:t>
            </a:r>
          </a:p>
        </p:txBody>
      </p:sp>
      <p:sp>
        <p:nvSpPr>
          <p:cNvPr id="90121" name="Text Box 3">
            <a:extLst>
              <a:ext uri="{FF2B5EF4-FFF2-40B4-BE49-F238E27FC236}">
                <a16:creationId xmlns:a16="http://schemas.microsoft.com/office/drawing/2014/main" id="{1056CD34-B5C4-4926-B6A5-14860DF14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5588000"/>
            <a:ext cx="2351088" cy="579438"/>
          </a:xfrm>
          <a:prstGeom prst="rect">
            <a:avLst/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  <a:hlinkClick r:id="rId4"/>
              </a:rPr>
              <a:t>See a video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/>
      <p:bldP spid="4290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C8AD48A0-3485-49C3-9753-89521226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441166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_________ cats have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one X chromosome, so they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can only have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____________ of spots!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2DEEA26-2762-49E9-9A01-89B240C4C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Georgia" panose="02040502050405020303" pitchFamily="18" charset="0"/>
              </a:rPr>
              <a:t>CAT COLOR</a:t>
            </a:r>
          </a:p>
        </p:txBody>
      </p:sp>
      <p:sp>
        <p:nvSpPr>
          <p:cNvPr id="391173" name="Rectangle 5">
            <a:extLst>
              <a:ext uri="{FF2B5EF4-FFF2-40B4-BE49-F238E27FC236}">
                <a16:creationId xmlns:a16="http://schemas.microsoft.com/office/drawing/2014/main" id="{81F85368-A8A7-45EA-A76A-7290ECAEE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Male</a:t>
            </a:r>
          </a:p>
        </p:txBody>
      </p:sp>
      <p:sp>
        <p:nvSpPr>
          <p:cNvPr id="391174" name="Rectangle 6">
            <a:extLst>
              <a:ext uri="{FF2B5EF4-FFF2-40B4-BE49-F238E27FC236}">
                <a16:creationId xmlns:a16="http://schemas.microsoft.com/office/drawing/2014/main" id="{6386B0BD-AD63-4AD3-9701-9C5F53488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0400"/>
            <a:ext cx="1776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one color</a:t>
            </a:r>
          </a:p>
        </p:txBody>
      </p:sp>
      <p:sp>
        <p:nvSpPr>
          <p:cNvPr id="92166" name="Rectangle 8">
            <a:extLst>
              <a:ext uri="{FF2B5EF4-FFF2-40B4-BE49-F238E27FC236}">
                <a16:creationId xmlns:a16="http://schemas.microsoft.com/office/drawing/2014/main" id="{41F611F3-91E6-4A2F-8380-C59246CA8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328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panose="020B0604020202020204" pitchFamily="34" charset="0"/>
              </a:rPr>
              <a:t>http://ascensionparish.net/forum/messages/14/2493.jpg</a:t>
            </a:r>
          </a:p>
        </p:txBody>
      </p:sp>
      <p:pic>
        <p:nvPicPr>
          <p:cNvPr id="92167" name="Picture 10" descr="calicocats">
            <a:extLst>
              <a:ext uri="{FF2B5EF4-FFF2-40B4-BE49-F238E27FC236}">
                <a16:creationId xmlns:a16="http://schemas.microsoft.com/office/drawing/2014/main" id="{A6F974E2-21AC-4B35-AFE6-F31E3BEF9F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810000" cy="3711575"/>
          </a:xfrm>
          <a:noFill/>
        </p:spPr>
      </p:pic>
      <p:sp>
        <p:nvSpPr>
          <p:cNvPr id="92168" name="Text Box 12">
            <a:extLst>
              <a:ext uri="{FF2B5EF4-FFF2-40B4-BE49-F238E27FC236}">
                <a16:creationId xmlns:a16="http://schemas.microsoft.com/office/drawing/2014/main" id="{B0E81001-DC42-4314-9624-917561CA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130800"/>
            <a:ext cx="79771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THINK ABOUT 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How many colors of spots could a male cat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Klinefelter syndrome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/>
      <p:bldP spid="391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846BDA-AB64-460F-ABB1-3A5EFFCCD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b="1" u="sng">
                <a:latin typeface="Georgia" panose="02040502050405020303" pitchFamily="18" charset="0"/>
              </a:rPr>
              <a:t>KINDS OF MUTATIONS</a:t>
            </a:r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CBED9272-FC70-482C-853B-EB688C80C8E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8610600" cy="4876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________ CELLS = ___________ CELLS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Somatic cell mutations can:   </a:t>
            </a:r>
            <a:br>
              <a:rPr lang="en-US" altLang="en-US" b="1" dirty="0"/>
            </a:br>
            <a:r>
              <a:rPr lang="en-US" altLang="en-US" b="1" dirty="0"/>
              <a:t>	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		______________________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   _____________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FE61E740-7172-4C9D-B569-206F0DB8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1635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+mn-lt"/>
              </a:rPr>
              <a:t>BODY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B7F36145-0EEE-4C61-A3DB-0FF9C7391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535362"/>
            <a:ext cx="2961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+mn-lt"/>
              </a:rPr>
              <a:t>Cause cancer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FB924CF0-142A-43FE-936B-B869435AF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44962"/>
            <a:ext cx="6412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+mn-lt"/>
              </a:rPr>
              <a:t>Make cell not able to function</a:t>
            </a: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5C79D261-E64A-4216-A3D7-DC05CD418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83162"/>
            <a:ext cx="1786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+mn-lt"/>
              </a:rPr>
              <a:t>Kill cell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8DC548E4-5118-46C2-A8B0-524486702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86400"/>
            <a:ext cx="853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+mn-lt"/>
              </a:rPr>
              <a:t>BUT</a:t>
            </a:r>
            <a:r>
              <a:rPr lang="en-US" altLang="en-US" sz="2400" b="1">
                <a:latin typeface="+mn-lt"/>
              </a:rPr>
              <a:t>  </a:t>
            </a:r>
            <a:r>
              <a:rPr lang="en-US" altLang="en-US" b="1">
                <a:latin typeface="+mn-lt"/>
              </a:rPr>
              <a:t>_________ passed on to offspring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E300F0F5-B1A1-4240-B9AA-90F723BFB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38775"/>
            <a:ext cx="2430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+mn-lt"/>
              </a:rPr>
              <a:t>WON’T BE</a:t>
            </a:r>
          </a:p>
        </p:txBody>
      </p:sp>
      <p:sp>
        <p:nvSpPr>
          <p:cNvPr id="10250" name="Rectangle 13">
            <a:extLst>
              <a:ext uri="{FF2B5EF4-FFF2-40B4-BE49-F238E27FC236}">
                <a16:creationId xmlns:a16="http://schemas.microsoft.com/office/drawing/2014/main" id="{9B0F2B6B-4F70-4718-BA28-ED13892D9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22749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+mn-lt"/>
              </a:rPr>
              <a:t>SOMATIC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utoUpdateAnimBg="0"/>
      <p:bldP spid="36873" grpId="0" autoUpdateAnimBg="0"/>
      <p:bldP spid="36874" grpId="0" autoUpdateAnimBg="0"/>
      <p:bldP spid="368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8A6F40C-109E-4F54-9C3E-4E4986132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Georgia" panose="02040502050405020303" pitchFamily="18" charset="0"/>
              </a:rPr>
              <a:t>Kinds of Mutations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5E9B624-875E-4F47-86B6-A361F57902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153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/>
              <a:t>___________   = Germ cells</a:t>
            </a:r>
          </a:p>
          <a:p>
            <a:pPr algn="ctr" eaLnBrk="1" hangingPunct="1">
              <a:buFontTx/>
              <a:buNone/>
            </a:pPr>
            <a:r>
              <a:rPr lang="en-US" altLang="en-US" sz="3600" b="1" dirty="0"/>
              <a:t>(sperm &amp; eggs)</a:t>
            </a:r>
          </a:p>
          <a:p>
            <a:pPr eaLnBrk="1" hangingPunct="1">
              <a:buFontTx/>
              <a:buNone/>
            </a:pPr>
            <a:endParaRPr lang="en-US" altLang="en-US" sz="3600" dirty="0"/>
          </a:p>
        </p:txBody>
      </p:sp>
      <p:pic>
        <p:nvPicPr>
          <p:cNvPr id="11268" name="Picture 7" descr="meiosis 222">
            <a:extLst>
              <a:ext uri="{FF2B5EF4-FFF2-40B4-BE49-F238E27FC236}">
                <a16:creationId xmlns:a16="http://schemas.microsoft.com/office/drawing/2014/main" id="{BBDF38BB-419E-4D0C-ACCA-B959B38D9AE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479282"/>
            <a:ext cx="3962400" cy="1942156"/>
          </a:xfrm>
          <a:noFill/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E176BF4C-5F95-428D-87A7-D418AE66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2387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+mn-lt"/>
              </a:rPr>
              <a:t>GAMETES</a:t>
            </a: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02C066ED-0B8E-43D8-9192-D7D043E5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47739"/>
            <a:ext cx="86868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+mn-lt"/>
              </a:rPr>
              <a:t> Germ cell mutations ________ passed on to offspring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+mn-lt"/>
            </a:endParaRP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B49C06E7-E4A2-4713-842C-045A5E99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134380"/>
            <a:ext cx="163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+mn-lt"/>
              </a:rPr>
              <a:t>CAN BE</a:t>
            </a:r>
          </a:p>
        </p:txBody>
      </p:sp>
      <p:sp>
        <p:nvSpPr>
          <p:cNvPr id="11272" name="Rectangle 11">
            <a:extLst>
              <a:ext uri="{FF2B5EF4-FFF2-40B4-BE49-F238E27FC236}">
                <a16:creationId xmlns:a16="http://schemas.microsoft.com/office/drawing/2014/main" id="{AE828154-BBCB-45F5-81D2-7AA1FC8C2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613525"/>
            <a:ext cx="343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http://anthro.palomar.edu/biobasis/images/meiosis.gif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891A2-629D-4EC7-BDD8-4C956BE15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281" y="4163194"/>
            <a:ext cx="5504561" cy="26797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BA9B00-1377-498A-86D9-F9580CE60285}"/>
                  </a:ext>
                </a:extLst>
              </p14:cNvPr>
              <p14:cNvContentPartPr/>
              <p14:nvPr/>
            </p14:nvContentPartPr>
            <p14:xfrm>
              <a:off x="57718" y="421298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BA9B00-1377-498A-86D9-F9580CE602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282" y="41499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574616-9C39-42BA-958A-9D983603FF70}"/>
                  </a:ext>
                </a:extLst>
              </p14:cNvPr>
              <p14:cNvContentPartPr/>
              <p14:nvPr/>
            </p14:nvContentPartPr>
            <p14:xfrm>
              <a:off x="-81242" y="42705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574616-9C39-42BA-958A-9D983603FF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4242" y="42079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3D03C71-CBF0-4299-A8C4-437F3CC51B9C}"/>
                  </a:ext>
                </a:extLst>
              </p14:cNvPr>
              <p14:cNvContentPartPr/>
              <p14:nvPr/>
            </p14:nvContentPartPr>
            <p14:xfrm>
              <a:off x="-11762" y="4247540"/>
              <a:ext cx="92520" cy="2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3D03C71-CBF0-4299-A8C4-437F3CC51B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4762" y="4184540"/>
                <a:ext cx="218160" cy="1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utoUpdateAnimBg="0"/>
      <p:bldP spid="35850" grpId="0"/>
    </p:bldLst>
  </p:timing>
</p:sld>
</file>

<file path=ppt/theme/theme1.xml><?xml version="1.0" encoding="utf-8"?>
<a:theme xmlns:a="http://schemas.openxmlformats.org/drawingml/2006/main" name="Default Desig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1784</Words>
  <Application>Microsoft Office PowerPoint</Application>
  <PresentationFormat>On-screen Show (4:3)</PresentationFormat>
  <Paragraphs>671</Paragraphs>
  <Slides>73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Comic Sans MS</vt:lpstr>
      <vt:lpstr>Georgia</vt:lpstr>
      <vt:lpstr>Times New Roman</vt:lpstr>
      <vt:lpstr>Wingdings</vt:lpstr>
      <vt:lpstr>Default Design</vt:lpstr>
      <vt:lpstr>The Human Genome</vt:lpstr>
      <vt:lpstr>HUMAN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KINDS OF MUTATIONS</vt:lpstr>
      <vt:lpstr>Kinds of 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Phenylketonuria (PKU)</vt:lpstr>
      <vt:lpstr>Phenylketonuria (PKU)</vt:lpstr>
      <vt:lpstr>PowerPoint Presentation</vt:lpstr>
      <vt:lpstr>TAY-SACHS DISEASE ___________________</vt:lpstr>
      <vt:lpstr>CYSTIC FIBROSIS</vt:lpstr>
      <vt:lpstr>PowerPoint Presentation</vt:lpstr>
      <vt:lpstr>CYSTIC FIBROSIS</vt:lpstr>
      <vt:lpstr>CYSTIC FIBROSIS</vt:lpstr>
      <vt:lpstr>PowerPoint Presentation</vt:lpstr>
      <vt:lpstr>HUNTINGTON’S DISEASE ______________________</vt:lpstr>
      <vt:lpstr>HUNTINGTON’S DISEASE</vt:lpstr>
      <vt:lpstr>PowerPoint Presentation</vt:lpstr>
      <vt:lpstr>PowerPoint Presentation</vt:lpstr>
      <vt:lpstr>PowerPoint Presentation</vt:lpstr>
      <vt:lpstr>PowerPoint Presentation</vt:lpstr>
      <vt:lpstr>ACHONDROPLASIA (One kind of Dwarfism)</vt:lpstr>
      <vt:lpstr>ACHONDROPLASIA (One kind of Dwarfism)</vt:lpstr>
      <vt:lpstr>PowerPoint Presentation</vt:lpstr>
      <vt:lpstr>SICKLE CELL DISEASE</vt:lpstr>
      <vt:lpstr>SICKLE CELL DISEASE</vt:lpstr>
      <vt:lpstr>SICKLE CELL DISEASE</vt:lpstr>
      <vt:lpstr>SICKLE CELL DISEASE</vt:lpstr>
      <vt:lpstr>PowerPoint Presentation</vt:lpstr>
      <vt:lpstr>PowerPoint Presentation</vt:lpstr>
      <vt:lpstr> </vt:lpstr>
      <vt:lpstr>SEX DETERMINATION</vt:lpstr>
      <vt:lpstr>SEX CHROMOSOMES CAN CARRY OTHER GENES TOO = ___________________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HEMOPHILIA</vt:lpstr>
      <vt:lpstr>HEMOPHILIA</vt:lpstr>
      <vt:lpstr>COLORBLINDNESS</vt:lpstr>
      <vt:lpstr>Duchenne Muscular Dystrophy</vt:lpstr>
      <vt:lpstr>Duchenne Muscular Dystrophy (DMD)</vt:lpstr>
      <vt:lpstr>PowerPoint Presentation</vt:lpstr>
      <vt:lpstr>________________ Abnormalities</vt:lpstr>
      <vt:lpstr>PowerPoint Presentation</vt:lpstr>
      <vt:lpstr>PowerPoint Presentation</vt:lpstr>
      <vt:lpstr>Normal Meiosis</vt:lpstr>
      <vt:lpstr>Nondisjunction</vt:lpstr>
      <vt:lpstr>Nondisjunction</vt:lpstr>
      <vt:lpstr>Human Abnormalities caused by Non-Disjunction __________________ __________________ __________________ </vt:lpstr>
      <vt:lpstr>Down syndrome (= ____________)</vt:lpstr>
      <vt:lpstr>Down syndrome (Trisomy 21)</vt:lpstr>
      <vt:lpstr>Down syndrome (Trisomy 21)</vt:lpstr>
      <vt:lpstr>Down syndrome (Trisomy 21)</vt:lpstr>
      <vt:lpstr>Down syndrome (Trisomy 21)</vt:lpstr>
      <vt:lpstr>Turner syndrome</vt:lpstr>
      <vt:lpstr>Turner syndrome   ____ </vt:lpstr>
      <vt:lpstr>Klinefelter syndrome  XXy</vt:lpstr>
      <vt:lpstr>Klinefelter syndrome</vt:lpstr>
      <vt:lpstr>X-chromosome Inactivation</vt:lpstr>
      <vt:lpstr>CAT COLOR</vt:lpstr>
      <vt:lpstr>CAT COLOR</vt:lpstr>
    </vt:vector>
  </TitlesOfParts>
  <Company>Brookings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GENETICS</dc:title>
  <dc:creator>kriedell</dc:creator>
  <cp:lastModifiedBy>Windows User</cp:lastModifiedBy>
  <cp:revision>176</cp:revision>
  <dcterms:created xsi:type="dcterms:W3CDTF">2002-12-07T15:52:04Z</dcterms:created>
  <dcterms:modified xsi:type="dcterms:W3CDTF">2019-03-15T12:00:16Z</dcterms:modified>
</cp:coreProperties>
</file>