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1"/>
  </p:sldMasterIdLst>
  <p:notesMasterIdLst>
    <p:notesMasterId r:id="rId23"/>
  </p:notesMasterIdLst>
  <p:sldIdLst>
    <p:sldId id="256" r:id="rId2"/>
    <p:sldId id="268" r:id="rId3"/>
    <p:sldId id="257" r:id="rId4"/>
    <p:sldId id="258" r:id="rId5"/>
    <p:sldId id="259" r:id="rId6"/>
    <p:sldId id="275" r:id="rId7"/>
    <p:sldId id="261" r:id="rId8"/>
    <p:sldId id="276" r:id="rId9"/>
    <p:sldId id="278" r:id="rId10"/>
    <p:sldId id="262" r:id="rId11"/>
    <p:sldId id="274" r:id="rId12"/>
    <p:sldId id="263" r:id="rId13"/>
    <p:sldId id="280" r:id="rId14"/>
    <p:sldId id="273" r:id="rId15"/>
    <p:sldId id="269" r:id="rId16"/>
    <p:sldId id="281" r:id="rId17"/>
    <p:sldId id="271" r:id="rId18"/>
    <p:sldId id="279" r:id="rId19"/>
    <p:sldId id="264" r:id="rId20"/>
    <p:sldId id="267"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59" d="100"/>
          <a:sy n="59" d="100"/>
        </p:scale>
        <p:origin x="72" y="6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1A735-B49F-A648-AE38-F17AE77144F7}" type="datetimeFigureOut">
              <a:rPr lang="en-US" smtClean="0"/>
              <a:pPr/>
              <a:t>3/11/2016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2B63E4-3B2E-8D4B-8797-23A73B22C0C7}" type="slidenum">
              <a:rPr lang="en-US" smtClean="0"/>
              <a:pPr/>
              <a:t>‹#›</a:t>
            </a:fld>
            <a:endParaRPr lang="en-US"/>
          </a:p>
        </p:txBody>
      </p:sp>
    </p:spTree>
    <p:extLst>
      <p:ext uri="{BB962C8B-B14F-4D97-AF65-F5344CB8AC3E}">
        <p14:creationId xmlns:p14="http://schemas.microsoft.com/office/powerpoint/2010/main" val="11421218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6C25264-C4A3-2E4C-8443-C642684DF508}" type="datetimeFigureOut">
              <a:rPr lang="en-US" smtClean="0"/>
              <a:pPr/>
              <a:t>3/11/2016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C25264-C4A3-2E4C-8443-C642684DF508}"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DD08D-3029-6045-8296-2B4C03F9A4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C25264-C4A3-2E4C-8443-C642684DF508}"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DD08D-3029-6045-8296-2B4C03F9A4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C25264-C4A3-2E4C-8443-C642684DF508}"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DD08D-3029-6045-8296-2B4C03F9A4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C25264-C4A3-2E4C-8443-C642684DF508}"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A7C8D44-3667-46F6-9772-CC52308E2A7F}"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C25264-C4A3-2E4C-8443-C642684DF508}"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DD08D-3029-6045-8296-2B4C03F9A4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6C25264-C4A3-2E4C-8443-C642684DF508}" type="datetimeFigureOut">
              <a:rPr lang="en-US" smtClean="0"/>
              <a:pPr/>
              <a:t>3/11/2016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DD08D-3029-6045-8296-2B4C03F9A4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C25264-C4A3-2E4C-8443-C642684DF508}" type="datetimeFigureOut">
              <a:rPr lang="en-US" smtClean="0"/>
              <a:pPr/>
              <a:t>3/11/2016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DD08D-3029-6045-8296-2B4C03F9A4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25264-C4A3-2E4C-8443-C642684DF508}" type="datetimeFigureOut">
              <a:rPr lang="en-US" smtClean="0"/>
              <a:pPr/>
              <a:t>3/11/2016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DD08D-3029-6045-8296-2B4C03F9A4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C25264-C4A3-2E4C-8443-C642684DF508}"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DD08D-3029-6045-8296-2B4C03F9A4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C25264-C4A3-2E4C-8443-C642684DF508}"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DD08D-3029-6045-8296-2B4C03F9A4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6C25264-C4A3-2E4C-8443-C642684DF508}" type="datetimeFigureOut">
              <a:rPr lang="en-US" smtClean="0"/>
              <a:pPr/>
              <a:t>3/11/2016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62DD08D-3029-6045-8296-2B4C03F9A4C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nn.com/videos/world/2015/08/28/china-sinkhole-bus-stop-ath.cnn/video/playlists/terrifying-sinkhol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Sinkhole" TargetMode="External"/><Relationship Id="rId2" Type="http://schemas.openxmlformats.org/officeDocument/2006/relationships/hyperlink" Target="https://en.wikipedia.org/wiki/Guatemala_City" TargetMode="External"/><Relationship Id="rId1" Type="http://schemas.openxmlformats.org/officeDocument/2006/relationships/slideLayout" Target="../slideLayouts/slideLayout2.xml"/><Relationship Id="rId5" Type="http://schemas.openxmlformats.org/officeDocument/2006/relationships/hyperlink" Target="https://en.wikipedia.org/wiki/Pacaya#May_2010_eruption" TargetMode="External"/><Relationship Id="rId4" Type="http://schemas.openxmlformats.org/officeDocument/2006/relationships/hyperlink" Target="https://en.wikipedia.org/wiki/Tropical_Storm_Agatha"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trialexhibitsinc.com/legal-exhibits/sinkhole-geology-animation-p-217.html?tgalid=bb6888d62c3ed40b0d1d2307a3271670" TargetMode="External"/><Relationship Id="rId2" Type="http://schemas.openxmlformats.org/officeDocument/2006/relationships/hyperlink" Target="http://www.watersheds.org/earth/Sinkhole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viewpure.com/AilPRpKPk7k?start=0&amp;end=0" TargetMode="External"/><Relationship Id="rId2" Type="http://schemas.openxmlformats.org/officeDocument/2006/relationships/hyperlink" Target="https://www.youtube.com/watch?v=JmcvcyZgtA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lasszone.com/books/earth_science/terc/content/visualizations/es1405/es1405page01.cf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Caverns, Sinkholes and </a:t>
            </a:r>
            <a:r>
              <a:rPr lang="en-US" dirty="0" err="1" smtClean="0"/>
              <a:t>Karst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1524000" y="3352800"/>
            <a:ext cx="6553200" cy="3276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613" name="Rectangle 5"/>
          <p:cNvSpPr>
            <a:spLocks noGrp="1" noChangeArrowheads="1"/>
          </p:cNvSpPr>
          <p:nvPr>
            <p:ph type="title"/>
          </p:nvPr>
        </p:nvSpPr>
        <p:spPr>
          <a:xfrm>
            <a:off x="685800" y="457200"/>
            <a:ext cx="7797800" cy="609600"/>
          </a:xfrm>
          <a:noFill/>
          <a:ln/>
        </p:spPr>
        <p:txBody>
          <a:bodyPr>
            <a:normAutofit fontScale="90000"/>
          </a:bodyPr>
          <a:lstStyle/>
          <a:p>
            <a:r>
              <a:rPr lang="en-US" sz="4000" dirty="0" smtClean="0"/>
              <a:t>Sinkholes</a:t>
            </a:r>
            <a:endParaRPr lang="en-US" sz="4000" b="0" i="1" dirty="0"/>
          </a:p>
        </p:txBody>
      </p:sp>
      <p:sp>
        <p:nvSpPr>
          <p:cNvPr id="1092614" name="Rectangle 6"/>
          <p:cNvSpPr>
            <a:spLocks noGrp="1" noChangeArrowheads="1"/>
          </p:cNvSpPr>
          <p:nvPr>
            <p:ph idx="1"/>
          </p:nvPr>
        </p:nvSpPr>
        <p:spPr>
          <a:xfrm>
            <a:off x="685800" y="1066800"/>
            <a:ext cx="7797800" cy="5257800"/>
          </a:xfrm>
          <a:noFill/>
          <a:ln/>
        </p:spPr>
        <p:txBody>
          <a:bodyPr>
            <a:normAutofit/>
          </a:bodyPr>
          <a:lstStyle/>
          <a:p>
            <a:pPr>
              <a:lnSpc>
                <a:spcPct val="90000"/>
              </a:lnSpc>
              <a:spcBef>
                <a:spcPct val="0"/>
              </a:spcBef>
              <a:buSzTx/>
              <a:buFontTx/>
              <a:buNone/>
            </a:pPr>
            <a:endParaRPr lang="en-US" b="1" dirty="0" smtClean="0"/>
          </a:p>
          <a:p>
            <a:pPr>
              <a:lnSpc>
                <a:spcPct val="90000"/>
              </a:lnSpc>
              <a:spcBef>
                <a:spcPct val="0"/>
              </a:spcBef>
              <a:buSzTx/>
              <a:buFontTx/>
              <a:buNone/>
            </a:pPr>
            <a:r>
              <a:rPr lang="en-US" b="1" dirty="0"/>
              <a:t>sinkhole </a:t>
            </a:r>
            <a:r>
              <a:rPr lang="en-US" dirty="0">
                <a:solidFill>
                  <a:schemeClr val="bg1"/>
                </a:solidFill>
              </a:rPr>
              <a:t>a circular depression that forms when rock dissolves, when overlying sediment fills an existing cavity, or when the roof of an underground cavern or mine collapses</a:t>
            </a:r>
            <a:endParaRPr lang="en-US" b="1" dirty="0" smtClean="0"/>
          </a:p>
          <a:p>
            <a:pPr>
              <a:lnSpc>
                <a:spcPct val="90000"/>
              </a:lnSpc>
              <a:spcBef>
                <a:spcPct val="0"/>
              </a:spcBef>
              <a:buSzTx/>
              <a:buFontTx/>
              <a:buNone/>
            </a:pPr>
            <a:endParaRPr lang="en-US" dirty="0" smtClean="0">
              <a:solidFill>
                <a:schemeClr val="bg1"/>
              </a:solidFill>
            </a:endParaRPr>
          </a:p>
        </p:txBody>
      </p:sp>
      <p:pic>
        <p:nvPicPr>
          <p:cNvPr id="6" name="Picture 5"/>
          <p:cNvPicPr>
            <a:picLocks noChangeAspect="1"/>
          </p:cNvPicPr>
          <p:nvPr/>
        </p:nvPicPr>
        <p:blipFill>
          <a:blip r:embed="rId2"/>
          <a:stretch>
            <a:fillRect/>
          </a:stretch>
        </p:blipFill>
        <p:spPr>
          <a:xfrm>
            <a:off x="1828800" y="3784600"/>
            <a:ext cx="5918200" cy="2387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2614">
                                            <p:txEl>
                                              <p:pRg st="1" end="1"/>
                                            </p:txEl>
                                          </p:spTgt>
                                        </p:tgtEl>
                                        <p:attrNameLst>
                                          <p:attrName>style.visibility</p:attrName>
                                        </p:attrNameLst>
                                      </p:cBhvr>
                                      <p:to>
                                        <p:strVal val="visible"/>
                                      </p:to>
                                    </p:set>
                                    <p:animEffect transition="in" filter="wipe(left)">
                                      <p:cBhvr>
                                        <p:cTn id="7" dur="500"/>
                                        <p:tgtEl>
                                          <p:spTgt spid="1092614">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1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85850" y="2286000"/>
            <a:ext cx="6972300" cy="4572000"/>
            <a:chOff x="457200" y="914400"/>
            <a:chExt cx="8229600" cy="5394960"/>
          </a:xfrm>
        </p:grpSpPr>
        <p:sp>
          <p:nvSpPr>
            <p:cNvPr id="5" name="Rectangle 4"/>
            <p:cNvSpPr/>
            <p:nvPr/>
          </p:nvSpPr>
          <p:spPr>
            <a:xfrm>
              <a:off x="457200" y="914400"/>
              <a:ext cx="8229600" cy="5394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577850" y="2184400"/>
              <a:ext cx="7988300" cy="2489200"/>
            </a:xfrm>
            <a:prstGeom prst="rect">
              <a:avLst/>
            </a:prstGeom>
          </p:spPr>
        </p:pic>
      </p:grpSp>
      <p:sp>
        <p:nvSpPr>
          <p:cNvPr id="3" name="Content Placeholder 2"/>
          <p:cNvSpPr>
            <a:spLocks noGrp="1"/>
          </p:cNvSpPr>
          <p:nvPr>
            <p:ph idx="1"/>
          </p:nvPr>
        </p:nvSpPr>
        <p:spPr>
          <a:xfrm>
            <a:off x="0" y="0"/>
            <a:ext cx="9144000" cy="5852160"/>
          </a:xfrm>
        </p:spPr>
        <p:txBody>
          <a:bodyPr/>
          <a:lstStyle/>
          <a:p>
            <a:r>
              <a:rPr lang="en-US" b="1" i="1" dirty="0" smtClean="0">
                <a:effectLst>
                  <a:outerShdw blurRad="38100" dist="38100" dir="2700000" algn="tl">
                    <a:srgbClr val="000000">
                      <a:alpha val="43137"/>
                    </a:srgbClr>
                  </a:outerShdw>
                </a:effectLst>
              </a:rPr>
              <a:t>Subsidence sinkholes</a:t>
            </a:r>
            <a:r>
              <a:rPr lang="en-US" b="1" dirty="0" smtClean="0">
                <a:effectLst>
                  <a:outerShdw blurRad="38100" dist="38100" dir="2700000" algn="tl">
                    <a:srgbClr val="000000">
                      <a:alpha val="43137"/>
                    </a:srgbClr>
                  </a:outerShdw>
                </a:effectLst>
              </a:rPr>
              <a:t> </a:t>
            </a:r>
            <a:r>
              <a:rPr lang="en-US" dirty="0" smtClean="0">
                <a:solidFill>
                  <a:schemeClr val="bg1"/>
                </a:solidFill>
              </a:rPr>
              <a:t>form by a similar process except that as rock dissolves, overlying sediments settle into cracks in the rock and a depression forms. </a:t>
            </a:r>
          </a:p>
          <a:p>
            <a:r>
              <a:rPr lang="en-US" dirty="0" smtClean="0">
                <a:solidFill>
                  <a:schemeClr val="bg1"/>
                </a:solidFill>
              </a:rPr>
              <a:t>Tend to develop gradually where cover sediments are permeable and contain sand</a:t>
            </a:r>
          </a:p>
          <a:p>
            <a:endParaRPr lang="en-US" dirty="0" smtClean="0">
              <a:solidFill>
                <a:schemeClr val="bg1"/>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1830" name="Rectangle 6"/>
          <p:cNvSpPr>
            <a:spLocks noGrp="1" noChangeArrowheads="1"/>
          </p:cNvSpPr>
          <p:nvPr>
            <p:ph idx="1"/>
          </p:nvPr>
        </p:nvSpPr>
        <p:spPr>
          <a:xfrm>
            <a:off x="685800" y="457200"/>
            <a:ext cx="7797800" cy="5867400"/>
          </a:xfrm>
          <a:noFill/>
          <a:ln/>
        </p:spPr>
        <p:txBody>
          <a:bodyPr>
            <a:normAutofit/>
          </a:bodyPr>
          <a:lstStyle/>
          <a:p>
            <a:pPr>
              <a:lnSpc>
                <a:spcPct val="80000"/>
              </a:lnSpc>
              <a:spcBef>
                <a:spcPct val="0"/>
              </a:spcBef>
              <a:buSzTx/>
              <a:buFontTx/>
              <a:buNone/>
            </a:pPr>
            <a:endParaRPr lang="en-US" dirty="0" smtClean="0">
              <a:solidFill>
                <a:schemeClr val="bg1"/>
              </a:solidFill>
            </a:endParaRPr>
          </a:p>
          <a:p>
            <a:pPr>
              <a:spcBef>
                <a:spcPct val="0"/>
              </a:spcBef>
              <a:buSzTx/>
            </a:pPr>
            <a:r>
              <a:rPr lang="en-US" i="1" dirty="0">
                <a:solidFill>
                  <a:srgbClr val="FFFFFF"/>
                </a:solidFill>
              </a:rPr>
              <a:t>Collapse sinkholes</a:t>
            </a:r>
            <a:r>
              <a:rPr lang="en-US" dirty="0">
                <a:solidFill>
                  <a:srgbClr val="FFFFFF"/>
                </a:solidFill>
              </a:rPr>
              <a:t> </a:t>
            </a:r>
            <a:r>
              <a:rPr lang="en-US" dirty="0">
                <a:solidFill>
                  <a:schemeClr val="bg1"/>
                </a:solidFill>
              </a:rPr>
              <a:t>may form when sediment below the surface is removed and an empty space forms within the sediment layer</a:t>
            </a:r>
            <a:r>
              <a:rPr lang="en-US" dirty="0" smtClean="0">
                <a:solidFill>
                  <a:schemeClr val="bg1"/>
                </a:solidFill>
              </a:rPr>
              <a:t>.</a:t>
            </a:r>
          </a:p>
          <a:p>
            <a:pPr>
              <a:spcBef>
                <a:spcPct val="0"/>
              </a:spcBef>
              <a:buSzTx/>
            </a:pPr>
            <a:endParaRPr lang="en-US" dirty="0" smtClean="0">
              <a:solidFill>
                <a:schemeClr val="bg1"/>
              </a:solidFill>
            </a:endParaRPr>
          </a:p>
          <a:p>
            <a:pPr>
              <a:spcBef>
                <a:spcPct val="0"/>
              </a:spcBef>
              <a:buSzTx/>
            </a:pPr>
            <a:r>
              <a:rPr lang="en-US" dirty="0" smtClean="0">
                <a:solidFill>
                  <a:schemeClr val="bg1"/>
                </a:solidFill>
              </a:rPr>
              <a:t>Cover sediment consists of a large amount of clay</a:t>
            </a:r>
          </a:p>
          <a:p>
            <a:pPr>
              <a:lnSpc>
                <a:spcPct val="80000"/>
              </a:lnSpc>
              <a:spcBef>
                <a:spcPct val="0"/>
              </a:spcBef>
              <a:buSzTx/>
            </a:pPr>
            <a:endParaRPr lang="en-US" dirty="0">
              <a:solidFill>
                <a:schemeClr val="bg1"/>
              </a:solidFill>
            </a:endParaRPr>
          </a:p>
          <a:p>
            <a:pPr>
              <a:spcBef>
                <a:spcPct val="0"/>
              </a:spcBef>
              <a:buSzTx/>
            </a:pPr>
            <a:r>
              <a:rPr lang="en-US" dirty="0">
                <a:solidFill>
                  <a:schemeClr val="bg1"/>
                </a:solidFill>
              </a:rPr>
              <a:t>Collapse sinkholes may also form during dry periods, when the water table is low and caverns are not completely filled with water.</a:t>
            </a:r>
          </a:p>
          <a:p>
            <a:pPr>
              <a:lnSpc>
                <a:spcPct val="80000"/>
              </a:lnSpc>
              <a:spcBef>
                <a:spcPct val="0"/>
              </a:spcBef>
              <a:buSzTx/>
            </a:pPr>
            <a:endParaRPr lang="en-US" dirty="0">
              <a:solidFill>
                <a:schemeClr val="bg1"/>
              </a:solidFill>
            </a:endParaRPr>
          </a:p>
          <a:p>
            <a:pPr>
              <a:spcBef>
                <a:spcPct val="0"/>
              </a:spcBef>
              <a:buSzTx/>
            </a:pPr>
            <a:r>
              <a:rPr lang="en-US" dirty="0">
                <a:solidFill>
                  <a:schemeClr val="bg1"/>
                </a:solidFill>
              </a:rPr>
              <a:t>Collapse sinkholes may develop abruptly and cause extensive damage.</a:t>
            </a:r>
            <a:endParaRPr lang="en-US" i="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1830">
                                            <p:txEl>
                                              <p:pRg st="1" end="1"/>
                                            </p:txEl>
                                          </p:spTgt>
                                        </p:tgtEl>
                                        <p:attrNameLst>
                                          <p:attrName>style.visibility</p:attrName>
                                        </p:attrNameLst>
                                      </p:cBhvr>
                                      <p:to>
                                        <p:strVal val="visible"/>
                                      </p:to>
                                    </p:set>
                                    <p:animEffect transition="in" filter="wipe(left)">
                                      <p:cBhvr>
                                        <p:cTn id="7" dur="500"/>
                                        <p:tgtEl>
                                          <p:spTgt spid="1101830">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01830">
                                            <p:txEl>
                                              <p:pRg st="3" end="3"/>
                                            </p:txEl>
                                          </p:spTgt>
                                        </p:tgtEl>
                                        <p:attrNameLst>
                                          <p:attrName>style.visibility</p:attrName>
                                        </p:attrNameLst>
                                      </p:cBhvr>
                                      <p:to>
                                        <p:strVal val="visible"/>
                                      </p:to>
                                    </p:set>
                                    <p:animEffect transition="in" filter="wipe(left)">
                                      <p:cBhvr>
                                        <p:cTn id="10" dur="500"/>
                                        <p:tgtEl>
                                          <p:spTgt spid="1101830">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01830">
                                            <p:txEl>
                                              <p:pRg st="5" end="5"/>
                                            </p:txEl>
                                          </p:spTgt>
                                        </p:tgtEl>
                                        <p:attrNameLst>
                                          <p:attrName>style.visibility</p:attrName>
                                        </p:attrNameLst>
                                      </p:cBhvr>
                                      <p:to>
                                        <p:strVal val="visible"/>
                                      </p:to>
                                    </p:set>
                                    <p:animEffect transition="in" filter="wipe(left)">
                                      <p:cBhvr>
                                        <p:cTn id="13" dur="500"/>
                                        <p:tgtEl>
                                          <p:spTgt spid="1101830">
                                            <p:txEl>
                                              <p:pRg st="5" end="5"/>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01830">
                                            <p:txEl>
                                              <p:pRg st="7" end="7"/>
                                            </p:txEl>
                                          </p:spTgt>
                                        </p:tgtEl>
                                        <p:attrNameLst>
                                          <p:attrName>style.visibility</p:attrName>
                                        </p:attrNameLst>
                                      </p:cBhvr>
                                      <p:to>
                                        <p:strVal val="visible"/>
                                      </p:to>
                                    </p:set>
                                    <p:animEffect transition="in" filter="wipe(left)">
                                      <p:cBhvr>
                                        <p:cTn id="16" dur="500"/>
                                        <p:tgtEl>
                                          <p:spTgt spid="11018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30" grpId="0" build="allAtOnce"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Sinkhole</a:t>
            </a:r>
            <a:endParaRPr lang="en-US" dirty="0"/>
          </a:p>
        </p:txBody>
      </p:sp>
      <p:sp>
        <p:nvSpPr>
          <p:cNvPr id="3" name="Content Placeholder 2"/>
          <p:cNvSpPr>
            <a:spLocks noGrp="1"/>
          </p:cNvSpPr>
          <p:nvPr>
            <p:ph idx="1"/>
          </p:nvPr>
        </p:nvSpPr>
        <p:spPr/>
        <p:txBody>
          <a:bodyPr/>
          <a:lstStyle/>
          <a:p>
            <a:r>
              <a:rPr lang="en-US" dirty="0" smtClean="0">
                <a:hlinkClick r:id="rId2"/>
              </a:rPr>
              <a:t>Sinkhole News</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7200" y="1417638"/>
            <a:ext cx="8229600" cy="4525962"/>
            <a:chOff x="457200" y="1417638"/>
            <a:chExt cx="8229600" cy="4525962"/>
          </a:xfrm>
        </p:grpSpPr>
        <p:sp>
          <p:nvSpPr>
            <p:cNvPr id="5" name="Rectangle 4"/>
            <p:cNvSpPr/>
            <p:nvPr/>
          </p:nvSpPr>
          <p:spPr>
            <a:xfrm>
              <a:off x="457200" y="1417638"/>
              <a:ext cx="8229600" cy="452596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603250" y="2247900"/>
              <a:ext cx="7937500" cy="2362200"/>
            </a:xfrm>
            <a:prstGeom prst="rect">
              <a:avLst/>
            </a:prstGeom>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1417638"/>
            <a:ext cx="6350000" cy="42291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a:t>
            </a:r>
            <a:r>
              <a:rPr lang="en-US" b="1" dirty="0"/>
              <a:t>2010 Guatemala City sinkhole</a:t>
            </a:r>
            <a:r>
              <a:rPr lang="en-US" dirty="0"/>
              <a:t> was a disaster in which an area approximately 65 </a:t>
            </a:r>
            <a:r>
              <a:rPr lang="en-US" dirty="0" err="1"/>
              <a:t>ft</a:t>
            </a:r>
            <a:r>
              <a:rPr lang="en-US" dirty="0"/>
              <a:t> (20 m) across and 100 </a:t>
            </a:r>
            <a:r>
              <a:rPr lang="en-US" dirty="0" err="1"/>
              <a:t>ft</a:t>
            </a:r>
            <a:r>
              <a:rPr lang="en-US" dirty="0"/>
              <a:t> (30 m) deep collapsed in </a:t>
            </a:r>
            <a:r>
              <a:rPr lang="en-US" dirty="0">
                <a:hlinkClick r:id="rId2" tooltip="Guatemala City"/>
              </a:rPr>
              <a:t>Guatemala City</a:t>
            </a:r>
            <a:r>
              <a:rPr lang="en-US" dirty="0"/>
              <a:t>'s Zona 2, swallowing a three-story </a:t>
            </a:r>
            <a:r>
              <a:rPr lang="en-US" dirty="0" err="1" smtClean="0"/>
              <a:t>factory.The</a:t>
            </a:r>
            <a:r>
              <a:rPr lang="en-US" dirty="0" smtClean="0"/>
              <a:t> </a:t>
            </a:r>
            <a:r>
              <a:rPr lang="en-US" dirty="0">
                <a:hlinkClick r:id="rId3" tooltip="Sinkhole"/>
              </a:rPr>
              <a:t>sinkhole</a:t>
            </a:r>
            <a:r>
              <a:rPr lang="en-US" dirty="0"/>
              <a:t> occurred for a combination of reasons, including </a:t>
            </a:r>
            <a:r>
              <a:rPr lang="en-US" dirty="0">
                <a:hlinkClick r:id="rId4" tooltip="Tropical Storm Agatha"/>
              </a:rPr>
              <a:t>Tropical Storm Agatha</a:t>
            </a:r>
            <a:r>
              <a:rPr lang="en-US" dirty="0"/>
              <a:t>, the </a:t>
            </a:r>
            <a:r>
              <a:rPr lang="en-US" dirty="0" err="1">
                <a:hlinkClick r:id="rId5" tooltip="Pacaya"/>
              </a:rPr>
              <a:t>Pacaya</a:t>
            </a:r>
            <a:r>
              <a:rPr lang="en-US" dirty="0">
                <a:hlinkClick r:id="rId5" tooltip="Pacaya"/>
              </a:rPr>
              <a:t> Volcano eruption</a:t>
            </a:r>
            <a:r>
              <a:rPr lang="en-US" dirty="0"/>
              <a:t>, and leakage from sewer pipes</a:t>
            </a:r>
            <a:r>
              <a:rPr lang="en-US" dirty="0" smtClean="0"/>
              <a:t>.</a:t>
            </a:r>
            <a:endParaRPr lang="en-US" dirty="0"/>
          </a:p>
        </p:txBody>
      </p:sp>
    </p:spTree>
    <p:extLst>
      <p:ext uri="{BB962C8B-B14F-4D97-AF65-F5344CB8AC3E}">
        <p14:creationId xmlns:p14="http://schemas.microsoft.com/office/powerpoint/2010/main" val="2060581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41350" y="1384300"/>
            <a:ext cx="7861300" cy="4089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sink holes are made???</a:t>
            </a:r>
            <a:endParaRPr lang="en-US" dirty="0"/>
          </a:p>
        </p:txBody>
      </p:sp>
      <p:sp>
        <p:nvSpPr>
          <p:cNvPr id="3" name="Content Placeholder 2"/>
          <p:cNvSpPr>
            <a:spLocks noGrp="1"/>
          </p:cNvSpPr>
          <p:nvPr>
            <p:ph idx="1"/>
          </p:nvPr>
        </p:nvSpPr>
        <p:spPr/>
        <p:txBody>
          <a:bodyPr/>
          <a:lstStyle/>
          <a:p>
            <a:r>
              <a:rPr lang="en-US" dirty="0" smtClean="0">
                <a:hlinkClick r:id="rId2"/>
              </a:rPr>
              <a:t>Play animation</a:t>
            </a:r>
            <a:endParaRPr lang="en-US" dirty="0" smtClean="0"/>
          </a:p>
          <a:p>
            <a:endParaRPr lang="en-US" dirty="0" smtClean="0"/>
          </a:p>
          <a:p>
            <a:r>
              <a:rPr lang="en-US" dirty="0" smtClean="0">
                <a:hlinkClick r:id="rId3"/>
              </a:rPr>
              <a:t>Play another animation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3637" name="Rectangle 5"/>
          <p:cNvSpPr>
            <a:spLocks noGrp="1" noChangeArrowheads="1"/>
          </p:cNvSpPr>
          <p:nvPr>
            <p:ph type="title"/>
          </p:nvPr>
        </p:nvSpPr>
        <p:spPr>
          <a:xfrm>
            <a:off x="685800" y="228600"/>
            <a:ext cx="7797800" cy="609600"/>
          </a:xfrm>
          <a:noFill/>
          <a:ln/>
        </p:spPr>
        <p:txBody>
          <a:bodyPr>
            <a:noAutofit/>
          </a:bodyPr>
          <a:lstStyle/>
          <a:p>
            <a:r>
              <a:rPr lang="en-US" sz="3600" b="0" dirty="0" smtClean="0"/>
              <a:t>Natural Bridges</a:t>
            </a:r>
            <a:endParaRPr lang="en-US" sz="3600" b="0" dirty="0"/>
          </a:p>
        </p:txBody>
      </p:sp>
      <p:sp>
        <p:nvSpPr>
          <p:cNvPr id="1093638" name="Rectangle 6"/>
          <p:cNvSpPr>
            <a:spLocks noGrp="1" noChangeArrowheads="1"/>
          </p:cNvSpPr>
          <p:nvPr>
            <p:ph idx="1"/>
          </p:nvPr>
        </p:nvSpPr>
        <p:spPr>
          <a:xfrm>
            <a:off x="457200" y="1219200"/>
            <a:ext cx="8229600" cy="5090160"/>
          </a:xfrm>
          <a:noFill/>
          <a:ln/>
        </p:spPr>
        <p:txBody>
          <a:bodyPr>
            <a:normAutofit/>
          </a:bodyPr>
          <a:lstStyle/>
          <a:p>
            <a:pPr>
              <a:lnSpc>
                <a:spcPct val="90000"/>
              </a:lnSpc>
              <a:spcBef>
                <a:spcPct val="0"/>
              </a:spcBef>
              <a:buSzTx/>
              <a:buFontTx/>
              <a:buNone/>
            </a:pPr>
            <a:endParaRPr lang="en-US" sz="2400" dirty="0" smtClean="0">
              <a:solidFill>
                <a:schemeClr val="bg1"/>
              </a:solidFill>
            </a:endParaRPr>
          </a:p>
          <a:p>
            <a:pPr>
              <a:spcBef>
                <a:spcPct val="0"/>
              </a:spcBef>
              <a:buSzTx/>
            </a:pPr>
            <a:r>
              <a:rPr lang="en-US" sz="2400" dirty="0">
                <a:solidFill>
                  <a:schemeClr val="bg1"/>
                </a:solidFill>
              </a:rPr>
              <a:t>When the roof of a cavern collapses in several places, a relatively straight line of sinkholes forms.</a:t>
            </a:r>
          </a:p>
          <a:p>
            <a:pPr>
              <a:spcBef>
                <a:spcPct val="0"/>
              </a:spcBef>
              <a:buSzTx/>
            </a:pPr>
            <a:endParaRPr lang="en-US" sz="2400" dirty="0">
              <a:solidFill>
                <a:schemeClr val="bg1"/>
              </a:solidFill>
            </a:endParaRPr>
          </a:p>
          <a:p>
            <a:pPr>
              <a:spcBef>
                <a:spcPct val="0"/>
              </a:spcBef>
              <a:buSzTx/>
            </a:pPr>
            <a:r>
              <a:rPr lang="en-US" sz="2400" dirty="0">
                <a:solidFill>
                  <a:schemeClr val="bg1"/>
                </a:solidFill>
              </a:rPr>
              <a:t>The </a:t>
            </a:r>
            <a:r>
              <a:rPr lang="en-US" sz="2400" dirty="0" err="1">
                <a:solidFill>
                  <a:schemeClr val="bg1"/>
                </a:solidFill>
              </a:rPr>
              <a:t>uncollapsed</a:t>
            </a:r>
            <a:r>
              <a:rPr lang="en-US" sz="2400" dirty="0">
                <a:solidFill>
                  <a:schemeClr val="bg1"/>
                </a:solidFill>
              </a:rPr>
              <a:t> rock between each pair of sinkholes forms an arch of rock called a </a:t>
            </a:r>
            <a:r>
              <a:rPr lang="en-US" sz="2400" i="1" dirty="0">
                <a:solidFill>
                  <a:schemeClr val="bg1"/>
                </a:solidFill>
              </a:rPr>
              <a:t>natural bridge.</a:t>
            </a:r>
            <a:endParaRPr lang="en-US" sz="2400" i="1" dirty="0" smtClean="0">
              <a:solidFill>
                <a:schemeClr val="bg1"/>
              </a:solidFill>
            </a:endParaRPr>
          </a:p>
          <a:p>
            <a:pPr>
              <a:spcBef>
                <a:spcPct val="0"/>
              </a:spcBef>
              <a:buSzTx/>
            </a:pPr>
            <a:endParaRPr lang="en-US" i="1" dirty="0">
              <a:solidFill>
                <a:schemeClr val="bg1"/>
              </a:solidFill>
            </a:endParaRPr>
          </a:p>
        </p:txBody>
      </p:sp>
      <p:pic>
        <p:nvPicPr>
          <p:cNvPr id="4" name="Picture 3"/>
          <p:cNvPicPr>
            <a:picLocks noChangeAspect="1"/>
          </p:cNvPicPr>
          <p:nvPr/>
        </p:nvPicPr>
        <p:blipFill>
          <a:blip r:embed="rId2"/>
          <a:stretch>
            <a:fillRect/>
          </a:stretch>
        </p:blipFill>
        <p:spPr>
          <a:xfrm>
            <a:off x="2895600" y="3810000"/>
            <a:ext cx="3129279" cy="27939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3638">
                                            <p:txEl>
                                              <p:pRg st="1" end="1"/>
                                            </p:txEl>
                                          </p:spTgt>
                                        </p:tgtEl>
                                        <p:attrNameLst>
                                          <p:attrName>style.visibility</p:attrName>
                                        </p:attrNameLst>
                                      </p:cBhvr>
                                      <p:to>
                                        <p:strVal val="visible"/>
                                      </p:to>
                                    </p:set>
                                    <p:animEffect transition="in" filter="wipe(left)">
                                      <p:cBhvr>
                                        <p:cTn id="7" dur="500"/>
                                        <p:tgtEl>
                                          <p:spTgt spid="1093638">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93638">
                                            <p:txEl>
                                              <p:pRg st="3" end="3"/>
                                            </p:txEl>
                                          </p:spTgt>
                                        </p:tgtEl>
                                        <p:attrNameLst>
                                          <p:attrName>style.visibility</p:attrName>
                                        </p:attrNameLst>
                                      </p:cBhvr>
                                      <p:to>
                                        <p:strVal val="visible"/>
                                      </p:to>
                                    </p:set>
                                    <p:animEffect transition="in" filter="wipe(left)">
                                      <p:cBhvr>
                                        <p:cTn id="10" dur="500"/>
                                        <p:tgtEl>
                                          <p:spTgt spid="10936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38" grpId="0" build="allAtOnce"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709160"/>
          </a:xfrm>
        </p:spPr>
        <p:txBody>
          <a:bodyPr/>
          <a:lstStyle/>
          <a:p>
            <a:r>
              <a:rPr lang="en-US" sz="2600" b="1" dirty="0" smtClean="0"/>
              <a:t>groundwater </a:t>
            </a:r>
            <a:r>
              <a:rPr lang="en-US" sz="2600" dirty="0" smtClean="0">
                <a:solidFill>
                  <a:schemeClr val="bg1"/>
                </a:solidFill>
              </a:rPr>
              <a:t>the water that is beneath Earth’s surface</a:t>
            </a:r>
          </a:p>
          <a:p>
            <a:r>
              <a:rPr lang="en-US" sz="2600" b="1" dirty="0" smtClean="0"/>
              <a:t>porosity</a:t>
            </a:r>
            <a:r>
              <a:rPr lang="en-US" sz="2600" b="1" dirty="0" smtClean="0">
                <a:solidFill>
                  <a:schemeClr val="bg1"/>
                </a:solidFill>
              </a:rPr>
              <a:t> </a:t>
            </a:r>
            <a:r>
              <a:rPr lang="en-US" sz="2600" dirty="0" smtClean="0">
                <a:solidFill>
                  <a:schemeClr val="bg1"/>
                </a:solidFill>
              </a:rPr>
              <a:t>the percentage of the total volume of a rock or sediment that consists of open spaces</a:t>
            </a:r>
            <a:endParaRPr lang="en-US" sz="2600" b="1" dirty="0" smtClean="0">
              <a:solidFill>
                <a:schemeClr val="bg1"/>
              </a:solidFill>
            </a:endParaRPr>
          </a:p>
          <a:p>
            <a:r>
              <a:rPr lang="en-US" sz="2600" b="1" dirty="0" smtClean="0"/>
              <a:t>permeability </a:t>
            </a:r>
            <a:r>
              <a:rPr lang="en-US" sz="2600" dirty="0" smtClean="0">
                <a:solidFill>
                  <a:schemeClr val="bg1"/>
                </a:solidFill>
              </a:rPr>
              <a:t>the ability of a rock or sediment to let fluids pass through its open spaces, or pores</a:t>
            </a:r>
            <a:endParaRPr lang="en-US" sz="2600" b="1" dirty="0" smtClean="0"/>
          </a:p>
          <a:p>
            <a:endParaRPr lang="en-US" dirty="0"/>
          </a:p>
        </p:txBody>
      </p:sp>
      <p:pic>
        <p:nvPicPr>
          <p:cNvPr id="4" name="Picture 10" descr="Image 1 in HEaS_16_win"/>
          <p:cNvPicPr>
            <a:picLocks noChangeAspect="1" noChangeArrowheads="1"/>
          </p:cNvPicPr>
          <p:nvPr/>
        </p:nvPicPr>
        <p:blipFill>
          <a:blip r:embed="rId2"/>
          <a:srcRect/>
          <a:stretch>
            <a:fillRect/>
          </a:stretch>
        </p:blipFill>
        <p:spPr bwMode="auto">
          <a:xfrm>
            <a:off x="457200" y="3200400"/>
            <a:ext cx="4267200" cy="1660702"/>
          </a:xfrm>
          <a:prstGeom prst="rect">
            <a:avLst/>
          </a:prstGeom>
          <a:noFill/>
        </p:spPr>
      </p:pic>
      <p:pic>
        <p:nvPicPr>
          <p:cNvPr id="5" name="Picture 9" descr="Image 2 in HEaS_16_win2"/>
          <p:cNvPicPr>
            <a:picLocks noChangeAspect="1" noChangeArrowheads="1"/>
          </p:cNvPicPr>
          <p:nvPr/>
        </p:nvPicPr>
        <p:blipFill>
          <a:blip r:embed="rId3"/>
          <a:srcRect/>
          <a:stretch>
            <a:fillRect/>
          </a:stretch>
        </p:blipFill>
        <p:spPr bwMode="auto">
          <a:xfrm>
            <a:off x="4724400" y="4973396"/>
            <a:ext cx="3962400" cy="14909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4661" name="Rectangle 5"/>
          <p:cNvSpPr>
            <a:spLocks noGrp="1" noChangeArrowheads="1"/>
          </p:cNvSpPr>
          <p:nvPr>
            <p:ph type="title"/>
          </p:nvPr>
        </p:nvSpPr>
        <p:spPr>
          <a:xfrm>
            <a:off x="685800" y="457200"/>
            <a:ext cx="7797800" cy="609600"/>
          </a:xfrm>
          <a:noFill/>
          <a:ln/>
        </p:spPr>
        <p:txBody>
          <a:bodyPr>
            <a:normAutofit fontScale="90000"/>
          </a:bodyPr>
          <a:lstStyle/>
          <a:p>
            <a:r>
              <a:rPr lang="en-US" dirty="0" err="1"/>
              <a:t>Karst</a:t>
            </a:r>
            <a:r>
              <a:rPr lang="en-US" dirty="0"/>
              <a:t> Topography</a:t>
            </a:r>
            <a:endParaRPr lang="en-US" b="0" dirty="0"/>
          </a:p>
        </p:txBody>
      </p:sp>
      <p:sp>
        <p:nvSpPr>
          <p:cNvPr id="1094662" name="Rectangle 6"/>
          <p:cNvSpPr>
            <a:spLocks noGrp="1" noChangeArrowheads="1"/>
          </p:cNvSpPr>
          <p:nvPr>
            <p:ph idx="1"/>
          </p:nvPr>
        </p:nvSpPr>
        <p:spPr>
          <a:xfrm>
            <a:off x="457200" y="1447800"/>
            <a:ext cx="8229600" cy="4861560"/>
          </a:xfrm>
          <a:noFill/>
          <a:ln/>
        </p:spPr>
        <p:txBody>
          <a:bodyPr>
            <a:normAutofit lnSpcReduction="10000"/>
          </a:bodyPr>
          <a:lstStyle/>
          <a:p>
            <a:pPr>
              <a:lnSpc>
                <a:spcPct val="90000"/>
              </a:lnSpc>
              <a:spcBef>
                <a:spcPct val="0"/>
              </a:spcBef>
              <a:buSzTx/>
              <a:buFontTx/>
              <a:buNone/>
            </a:pPr>
            <a:r>
              <a:rPr lang="en-US" b="1" dirty="0" err="1"/>
              <a:t>karst</a:t>
            </a:r>
            <a:r>
              <a:rPr lang="en-US" b="1" dirty="0"/>
              <a:t> topography </a:t>
            </a:r>
            <a:r>
              <a:rPr lang="en-US" dirty="0">
                <a:solidFill>
                  <a:schemeClr val="bg1"/>
                </a:solidFill>
              </a:rPr>
              <a:t>a type of irregular topography that is characterized by caverns, sinkholes, and underground drainage and that forms on limestone or other soluble rock</a:t>
            </a:r>
          </a:p>
          <a:p>
            <a:pPr>
              <a:lnSpc>
                <a:spcPct val="90000"/>
              </a:lnSpc>
              <a:spcBef>
                <a:spcPct val="0"/>
              </a:spcBef>
              <a:buSzTx/>
              <a:buFontTx/>
              <a:buNone/>
            </a:pPr>
            <a:endParaRPr lang="en-US" dirty="0">
              <a:solidFill>
                <a:schemeClr val="bg1"/>
              </a:solidFill>
            </a:endParaRPr>
          </a:p>
          <a:p>
            <a:pPr>
              <a:spcBef>
                <a:spcPct val="0"/>
              </a:spcBef>
              <a:buSzTx/>
            </a:pPr>
            <a:r>
              <a:rPr lang="en-US" dirty="0">
                <a:solidFill>
                  <a:schemeClr val="bg1"/>
                </a:solidFill>
              </a:rPr>
              <a:t>Common features of </a:t>
            </a:r>
            <a:r>
              <a:rPr lang="en-US" dirty="0" err="1">
                <a:solidFill>
                  <a:schemeClr val="bg1"/>
                </a:solidFill>
              </a:rPr>
              <a:t>karst</a:t>
            </a:r>
            <a:r>
              <a:rPr lang="en-US" dirty="0">
                <a:solidFill>
                  <a:schemeClr val="bg1"/>
                </a:solidFill>
              </a:rPr>
              <a:t> topography include many closely spaced sinkholes and caverns.</a:t>
            </a:r>
          </a:p>
          <a:p>
            <a:pPr>
              <a:spcBef>
                <a:spcPct val="0"/>
              </a:spcBef>
              <a:buSzTx/>
            </a:pPr>
            <a:endParaRPr lang="en-US" dirty="0">
              <a:solidFill>
                <a:schemeClr val="bg1"/>
              </a:solidFill>
            </a:endParaRPr>
          </a:p>
          <a:p>
            <a:pPr>
              <a:spcBef>
                <a:spcPct val="0"/>
              </a:spcBef>
              <a:buSzTx/>
            </a:pPr>
            <a:r>
              <a:rPr lang="en-US" dirty="0">
                <a:solidFill>
                  <a:schemeClr val="bg1"/>
                </a:solidFill>
              </a:rPr>
              <a:t>Generally, </a:t>
            </a:r>
            <a:r>
              <a:rPr lang="en-US" dirty="0" err="1">
                <a:solidFill>
                  <a:schemeClr val="bg1"/>
                </a:solidFill>
              </a:rPr>
              <a:t>karst</a:t>
            </a:r>
            <a:r>
              <a:rPr lang="en-US" dirty="0">
                <a:solidFill>
                  <a:schemeClr val="bg1"/>
                </a:solidFill>
              </a:rPr>
              <a:t> topography forms in regions where the climate is humid and where limestone formations exist at or near the surface.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4662">
                                            <p:txEl>
                                              <p:pRg st="0" end="0"/>
                                            </p:txEl>
                                          </p:spTgt>
                                        </p:tgtEl>
                                        <p:attrNameLst>
                                          <p:attrName>style.visibility</p:attrName>
                                        </p:attrNameLst>
                                      </p:cBhvr>
                                      <p:to>
                                        <p:strVal val="visible"/>
                                      </p:to>
                                    </p:set>
                                    <p:animEffect transition="in" filter="wipe(left)">
                                      <p:cBhvr>
                                        <p:cTn id="7" dur="500"/>
                                        <p:tgtEl>
                                          <p:spTgt spid="109466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94662">
                                            <p:txEl>
                                              <p:pRg st="2" end="2"/>
                                            </p:txEl>
                                          </p:spTgt>
                                        </p:tgtEl>
                                        <p:attrNameLst>
                                          <p:attrName>style.visibility</p:attrName>
                                        </p:attrNameLst>
                                      </p:cBhvr>
                                      <p:to>
                                        <p:strVal val="visible"/>
                                      </p:to>
                                    </p:set>
                                    <p:animEffect transition="in" filter="wipe(left)">
                                      <p:cBhvr>
                                        <p:cTn id="10" dur="500"/>
                                        <p:tgtEl>
                                          <p:spTgt spid="1094662">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94662">
                                            <p:txEl>
                                              <p:pRg st="4" end="4"/>
                                            </p:txEl>
                                          </p:spTgt>
                                        </p:tgtEl>
                                        <p:attrNameLst>
                                          <p:attrName>style.visibility</p:attrName>
                                        </p:attrNameLst>
                                      </p:cBhvr>
                                      <p:to>
                                        <p:strVal val="visible"/>
                                      </p:to>
                                    </p:set>
                                    <p:animEffect transition="in" filter="wipe(left)">
                                      <p:cBhvr>
                                        <p:cTn id="13" dur="500"/>
                                        <p:tgtEl>
                                          <p:spTgt spid="10946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62" grpId="0" build="allAtOnce"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tube </a:t>
            </a:r>
            <a:r>
              <a:rPr lang="en-US" dirty="0" err="1" smtClean="0"/>
              <a:t>Karst</a:t>
            </a:r>
            <a:r>
              <a:rPr lang="en-US" dirty="0" smtClean="0"/>
              <a:t> topography</a:t>
            </a:r>
            <a:endParaRPr lang="en-US" dirty="0"/>
          </a:p>
        </p:txBody>
      </p:sp>
      <p:sp>
        <p:nvSpPr>
          <p:cNvPr id="3" name="Content Placeholder 2"/>
          <p:cNvSpPr>
            <a:spLocks noGrp="1"/>
          </p:cNvSpPr>
          <p:nvPr>
            <p:ph idx="1"/>
          </p:nvPr>
        </p:nvSpPr>
        <p:spPr/>
        <p:txBody>
          <a:bodyPr/>
          <a:lstStyle/>
          <a:p>
            <a:r>
              <a:rPr lang="en-US" dirty="0" smtClean="0">
                <a:hlinkClick r:id="rId2"/>
              </a:rPr>
              <a:t>KY Karst</a:t>
            </a:r>
            <a:endParaRPr lang="en-US" dirty="0" smtClean="0"/>
          </a:p>
          <a:p>
            <a:endParaRPr lang="en-US" dirty="0"/>
          </a:p>
          <a:p>
            <a:r>
              <a:rPr lang="en-US" dirty="0" smtClean="0">
                <a:hlinkClick r:id="rId3"/>
              </a:rPr>
              <a:t>Asia Karst</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7621" name="Rectangle 5"/>
          <p:cNvSpPr>
            <a:spLocks noGrp="1" noChangeArrowheads="1"/>
          </p:cNvSpPr>
          <p:nvPr>
            <p:ph type="title"/>
          </p:nvPr>
        </p:nvSpPr>
        <p:spPr>
          <a:xfrm>
            <a:off x="685800" y="762000"/>
            <a:ext cx="7620000" cy="609600"/>
          </a:xfrm>
          <a:noFill/>
          <a:ln/>
        </p:spPr>
        <p:txBody>
          <a:bodyPr>
            <a:normAutofit fontScale="90000"/>
          </a:bodyPr>
          <a:lstStyle/>
          <a:p>
            <a:r>
              <a:rPr lang="en-US" dirty="0"/>
              <a:t>Groundwater and Chemical Weathering</a:t>
            </a:r>
            <a:endParaRPr lang="en-US" b="0" dirty="0"/>
          </a:p>
        </p:txBody>
      </p:sp>
      <p:sp>
        <p:nvSpPr>
          <p:cNvPr id="1007622" name="Rectangle 6"/>
          <p:cNvSpPr>
            <a:spLocks noGrp="1" noChangeArrowheads="1"/>
          </p:cNvSpPr>
          <p:nvPr>
            <p:ph idx="1"/>
          </p:nvPr>
        </p:nvSpPr>
        <p:spPr>
          <a:noFill/>
          <a:ln/>
        </p:spPr>
        <p:txBody>
          <a:bodyPr>
            <a:normAutofit fontScale="92500" lnSpcReduction="10000"/>
          </a:bodyPr>
          <a:lstStyle/>
          <a:p>
            <a:pPr>
              <a:spcBef>
                <a:spcPct val="0"/>
              </a:spcBef>
              <a:buSzTx/>
            </a:pPr>
            <a:r>
              <a:rPr lang="en-US" dirty="0">
                <a:solidFill>
                  <a:schemeClr val="bg1"/>
                </a:solidFill>
              </a:rPr>
              <a:t>As groundwater passes through permeable rock, minerals in the rock dissolve. The warmer the rock is and the longer it is in contact with water, the greater the amount of dissolved minerals in the water.</a:t>
            </a:r>
          </a:p>
          <a:p>
            <a:pPr>
              <a:spcBef>
                <a:spcPct val="0"/>
              </a:spcBef>
              <a:buSzTx/>
            </a:pPr>
            <a:endParaRPr lang="en-US" dirty="0">
              <a:solidFill>
                <a:schemeClr val="bg1"/>
              </a:solidFill>
            </a:endParaRPr>
          </a:p>
          <a:p>
            <a:pPr>
              <a:spcBef>
                <a:spcPct val="0"/>
              </a:spcBef>
              <a:buSzTx/>
            </a:pPr>
            <a:r>
              <a:rPr lang="en-US" dirty="0">
                <a:solidFill>
                  <a:schemeClr val="bg1"/>
                </a:solidFill>
              </a:rPr>
              <a:t>Water that contains relatively high concentrations of dissolved minerals, especially minerals rich in calcium, magnesium, and iron, is called </a:t>
            </a:r>
            <a:r>
              <a:rPr lang="en-US" i="1" dirty="0">
                <a:solidFill>
                  <a:schemeClr val="bg1"/>
                </a:solidFill>
              </a:rPr>
              <a:t>hard water</a:t>
            </a:r>
            <a:r>
              <a:rPr lang="en-US" dirty="0">
                <a:solidFill>
                  <a:schemeClr val="bg1"/>
                </a:solidFill>
              </a:rPr>
              <a:t>.</a:t>
            </a:r>
          </a:p>
          <a:p>
            <a:pPr>
              <a:spcBef>
                <a:spcPct val="0"/>
              </a:spcBef>
              <a:buSzTx/>
            </a:pPr>
            <a:endParaRPr lang="en-US" dirty="0">
              <a:solidFill>
                <a:schemeClr val="bg1"/>
              </a:solidFill>
            </a:endParaRPr>
          </a:p>
          <a:p>
            <a:pPr>
              <a:spcBef>
                <a:spcPct val="0"/>
              </a:spcBef>
              <a:buSzTx/>
            </a:pPr>
            <a:r>
              <a:rPr lang="en-US" dirty="0">
                <a:solidFill>
                  <a:schemeClr val="bg1"/>
                </a:solidFill>
              </a:rPr>
              <a:t>Water that contains relatively low concentrations of dissolved minerals is called </a:t>
            </a:r>
            <a:r>
              <a:rPr lang="en-US" i="1" dirty="0">
                <a:solidFill>
                  <a:schemeClr val="bg1"/>
                </a:solidFill>
              </a:rPr>
              <a:t>soft </a:t>
            </a:r>
            <a:r>
              <a:rPr lang="en-US" i="1" dirty="0" smtClean="0">
                <a:solidFill>
                  <a:schemeClr val="bg1"/>
                </a:solidFill>
              </a:rPr>
              <a:t>water</a:t>
            </a:r>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7622">
                                            <p:txEl>
                                              <p:pRg st="0" end="0"/>
                                            </p:txEl>
                                          </p:spTgt>
                                        </p:tgtEl>
                                        <p:attrNameLst>
                                          <p:attrName>style.visibility</p:attrName>
                                        </p:attrNameLst>
                                      </p:cBhvr>
                                      <p:to>
                                        <p:strVal val="visible"/>
                                      </p:to>
                                    </p:set>
                                    <p:animEffect transition="in" filter="wipe(left)">
                                      <p:cBhvr>
                                        <p:cTn id="7" dur="500"/>
                                        <p:tgtEl>
                                          <p:spTgt spid="100762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07622">
                                            <p:txEl>
                                              <p:pRg st="2" end="2"/>
                                            </p:txEl>
                                          </p:spTgt>
                                        </p:tgtEl>
                                        <p:attrNameLst>
                                          <p:attrName>style.visibility</p:attrName>
                                        </p:attrNameLst>
                                      </p:cBhvr>
                                      <p:to>
                                        <p:strVal val="visible"/>
                                      </p:to>
                                    </p:set>
                                    <p:animEffect transition="in" filter="wipe(left)">
                                      <p:cBhvr>
                                        <p:cTn id="10" dur="500"/>
                                        <p:tgtEl>
                                          <p:spTgt spid="1007622">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07622">
                                            <p:txEl>
                                              <p:pRg st="4" end="4"/>
                                            </p:txEl>
                                          </p:spTgt>
                                        </p:tgtEl>
                                        <p:attrNameLst>
                                          <p:attrName>style.visibility</p:attrName>
                                        </p:attrNameLst>
                                      </p:cBhvr>
                                      <p:to>
                                        <p:strVal val="visible"/>
                                      </p:to>
                                    </p:set>
                                    <p:animEffect transition="in" filter="wipe(left)">
                                      <p:cBhvr>
                                        <p:cTn id="13" dur="500"/>
                                        <p:tgtEl>
                                          <p:spTgt spid="10076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22" grpId="0" build="allAtOnce"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8645" name="Rectangle 5"/>
          <p:cNvSpPr>
            <a:spLocks noGrp="1" noChangeArrowheads="1"/>
          </p:cNvSpPr>
          <p:nvPr>
            <p:ph type="title"/>
          </p:nvPr>
        </p:nvSpPr>
        <p:spPr>
          <a:xfrm>
            <a:off x="685800" y="457200"/>
            <a:ext cx="7797800" cy="609600"/>
          </a:xfrm>
          <a:noFill/>
          <a:ln/>
        </p:spPr>
        <p:txBody>
          <a:bodyPr>
            <a:normAutofit fontScale="90000"/>
          </a:bodyPr>
          <a:lstStyle/>
          <a:p>
            <a:r>
              <a:rPr lang="en-US" dirty="0"/>
              <a:t>Results of Weathering by Groundwater</a:t>
            </a:r>
            <a:endParaRPr lang="en-US" b="0" dirty="0"/>
          </a:p>
        </p:txBody>
      </p:sp>
      <p:sp>
        <p:nvSpPr>
          <p:cNvPr id="1008646" name="Rectangle 6"/>
          <p:cNvSpPr>
            <a:spLocks noGrp="1" noChangeArrowheads="1"/>
          </p:cNvSpPr>
          <p:nvPr>
            <p:ph idx="1"/>
          </p:nvPr>
        </p:nvSpPr>
        <p:spPr>
          <a:noFill/>
          <a:ln/>
        </p:spPr>
        <p:txBody>
          <a:bodyPr/>
          <a:lstStyle/>
          <a:p>
            <a:pPr>
              <a:lnSpc>
                <a:spcPct val="90000"/>
              </a:lnSpc>
              <a:spcBef>
                <a:spcPct val="0"/>
              </a:spcBef>
              <a:buSzTx/>
            </a:pPr>
            <a:r>
              <a:rPr lang="en-US">
                <a:solidFill>
                  <a:schemeClr val="bg1"/>
                </a:solidFill>
              </a:rPr>
              <a:t>One way that minerals become dissolved in groundwater is through chemical weathering.</a:t>
            </a:r>
          </a:p>
          <a:p>
            <a:pPr>
              <a:lnSpc>
                <a:spcPct val="90000"/>
              </a:lnSpc>
              <a:spcBef>
                <a:spcPct val="0"/>
              </a:spcBef>
              <a:buSzTx/>
            </a:pPr>
            <a:endParaRPr lang="en-US">
              <a:solidFill>
                <a:schemeClr val="bg1"/>
              </a:solidFill>
            </a:endParaRPr>
          </a:p>
          <a:p>
            <a:pPr>
              <a:lnSpc>
                <a:spcPct val="90000"/>
              </a:lnSpc>
              <a:spcBef>
                <a:spcPct val="0"/>
              </a:spcBef>
              <a:buSzTx/>
            </a:pPr>
            <a:r>
              <a:rPr lang="en-US">
                <a:solidFill>
                  <a:schemeClr val="bg1"/>
                </a:solidFill>
              </a:rPr>
              <a:t>As water moves through soil and other organic materials, the water combines with carbon dioxide to form carbonic acid.</a:t>
            </a:r>
          </a:p>
          <a:p>
            <a:pPr>
              <a:lnSpc>
                <a:spcPct val="90000"/>
              </a:lnSpc>
              <a:spcBef>
                <a:spcPct val="0"/>
              </a:spcBef>
              <a:buSzTx/>
            </a:pPr>
            <a:endParaRPr lang="en-US">
              <a:solidFill>
                <a:schemeClr val="bg1"/>
              </a:solidFill>
            </a:endParaRPr>
          </a:p>
          <a:p>
            <a:pPr>
              <a:lnSpc>
                <a:spcPct val="90000"/>
              </a:lnSpc>
              <a:spcBef>
                <a:spcPct val="0"/>
              </a:spcBef>
              <a:buSzTx/>
            </a:pPr>
            <a:r>
              <a:rPr lang="en-US">
                <a:solidFill>
                  <a:schemeClr val="bg1"/>
                </a:solidFill>
              </a:rPr>
              <a:t>This weak acid chemically weathers the rock that the acid passes through by breaking down and dissolving the minerals in the rock.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8646">
                                            <p:txEl>
                                              <p:pRg st="0" end="0"/>
                                            </p:txEl>
                                          </p:spTgt>
                                        </p:tgtEl>
                                        <p:attrNameLst>
                                          <p:attrName>style.visibility</p:attrName>
                                        </p:attrNameLst>
                                      </p:cBhvr>
                                      <p:to>
                                        <p:strVal val="visible"/>
                                      </p:to>
                                    </p:set>
                                    <p:animEffect transition="in" filter="wipe(left)">
                                      <p:cBhvr>
                                        <p:cTn id="7" dur="500"/>
                                        <p:tgtEl>
                                          <p:spTgt spid="100864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08646">
                                            <p:txEl>
                                              <p:pRg st="2" end="2"/>
                                            </p:txEl>
                                          </p:spTgt>
                                        </p:tgtEl>
                                        <p:attrNameLst>
                                          <p:attrName>style.visibility</p:attrName>
                                        </p:attrNameLst>
                                      </p:cBhvr>
                                      <p:to>
                                        <p:strVal val="visible"/>
                                      </p:to>
                                    </p:set>
                                    <p:animEffect transition="in" filter="wipe(left)">
                                      <p:cBhvr>
                                        <p:cTn id="10" dur="500"/>
                                        <p:tgtEl>
                                          <p:spTgt spid="1008646">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08646">
                                            <p:txEl>
                                              <p:pRg st="4" end="4"/>
                                            </p:txEl>
                                          </p:spTgt>
                                        </p:tgtEl>
                                        <p:attrNameLst>
                                          <p:attrName>style.visibility</p:attrName>
                                        </p:attrNameLst>
                                      </p:cBhvr>
                                      <p:to>
                                        <p:strVal val="visible"/>
                                      </p:to>
                                    </p:set>
                                    <p:animEffect transition="in" filter="wipe(left)">
                                      <p:cBhvr>
                                        <p:cTn id="13" dur="500"/>
                                        <p:tgtEl>
                                          <p:spTgt spid="10086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6" grpId="0" build="allAtOnce"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9541" name="Rectangle 5"/>
          <p:cNvSpPr>
            <a:spLocks noGrp="1" noChangeArrowheads="1"/>
          </p:cNvSpPr>
          <p:nvPr>
            <p:ph type="title"/>
          </p:nvPr>
        </p:nvSpPr>
        <p:spPr>
          <a:xfrm>
            <a:off x="685800" y="457200"/>
            <a:ext cx="8229600" cy="609600"/>
          </a:xfrm>
          <a:noFill/>
          <a:ln/>
        </p:spPr>
        <p:txBody>
          <a:bodyPr>
            <a:noAutofit/>
          </a:bodyPr>
          <a:lstStyle/>
          <a:p>
            <a:r>
              <a:rPr lang="en-US" sz="3600" dirty="0" smtClean="0"/>
              <a:t>Caverns</a:t>
            </a:r>
            <a:endParaRPr lang="en-US" sz="3600" b="0" i="1" dirty="0"/>
          </a:p>
        </p:txBody>
      </p:sp>
      <p:sp>
        <p:nvSpPr>
          <p:cNvPr id="1089542" name="Rectangle 6"/>
          <p:cNvSpPr>
            <a:spLocks noGrp="1" noChangeArrowheads="1"/>
          </p:cNvSpPr>
          <p:nvPr>
            <p:ph idx="1"/>
          </p:nvPr>
        </p:nvSpPr>
        <p:spPr>
          <a:noFill/>
          <a:ln/>
        </p:spPr>
        <p:txBody>
          <a:bodyPr>
            <a:normAutofit/>
          </a:bodyPr>
          <a:lstStyle/>
          <a:p>
            <a:pPr>
              <a:lnSpc>
                <a:spcPct val="90000"/>
              </a:lnSpc>
              <a:spcBef>
                <a:spcPct val="0"/>
              </a:spcBef>
              <a:buSzTx/>
              <a:buFontTx/>
              <a:buNone/>
            </a:pPr>
            <a:r>
              <a:rPr lang="en-US" b="1" dirty="0" smtClean="0"/>
              <a:t>cavern </a:t>
            </a:r>
            <a:r>
              <a:rPr lang="en-US" dirty="0">
                <a:solidFill>
                  <a:schemeClr val="bg1"/>
                </a:solidFill>
              </a:rPr>
              <a:t>a natural cavity that forms in rocks as a result of the dissolution of minerals; also a large cave that commonly contains many smaller, connecting chambers</a:t>
            </a:r>
            <a:endParaRPr lang="en-US" b="1" dirty="0"/>
          </a:p>
          <a:p>
            <a:pPr>
              <a:spcBef>
                <a:spcPct val="0"/>
              </a:spcBef>
              <a:buSzTx/>
            </a:pPr>
            <a:endParaRPr lang="en-US" dirty="0" smtClean="0">
              <a:solidFill>
                <a:schemeClr val="bg1"/>
              </a:solidFill>
            </a:endParaRPr>
          </a:p>
          <a:p>
            <a:pPr>
              <a:spcBef>
                <a:spcPct val="0"/>
              </a:spcBef>
              <a:buSzTx/>
            </a:pPr>
            <a:endParaRPr lang="en-US" dirty="0">
              <a:solidFill>
                <a:schemeClr val="bg1"/>
              </a:solidFill>
            </a:endParaRPr>
          </a:p>
        </p:txBody>
      </p:sp>
      <p:pic>
        <p:nvPicPr>
          <p:cNvPr id="6" name="Picture 5"/>
          <p:cNvPicPr>
            <a:picLocks noChangeAspect="1"/>
          </p:cNvPicPr>
          <p:nvPr/>
        </p:nvPicPr>
        <p:blipFill>
          <a:blip r:embed="rId2"/>
          <a:stretch>
            <a:fillRect/>
          </a:stretch>
        </p:blipFill>
        <p:spPr>
          <a:xfrm>
            <a:off x="2362200" y="3540943"/>
            <a:ext cx="5130800" cy="2768417"/>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9542">
                                            <p:txEl>
                                              <p:pRg st="0" end="0"/>
                                            </p:txEl>
                                          </p:spTgt>
                                        </p:tgtEl>
                                        <p:attrNameLst>
                                          <p:attrName>style.visibility</p:attrName>
                                        </p:attrNameLst>
                                      </p:cBhvr>
                                      <p:to>
                                        <p:strVal val="visible"/>
                                      </p:to>
                                    </p:set>
                                    <p:animEffect transition="in" filter="wipe(left)">
                                      <p:cBhvr>
                                        <p:cTn id="7" dur="500"/>
                                        <p:tgtEl>
                                          <p:spTgt spid="10895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4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709160"/>
          </a:xfrm>
        </p:spPr>
        <p:txBody>
          <a:bodyPr/>
          <a:lstStyle/>
          <a:p>
            <a:pPr>
              <a:spcBef>
                <a:spcPct val="0"/>
              </a:spcBef>
              <a:buSzTx/>
            </a:pPr>
            <a:r>
              <a:rPr lang="en-US" sz="2400" dirty="0" smtClean="0">
                <a:solidFill>
                  <a:schemeClr val="bg1"/>
                </a:solidFill>
              </a:rPr>
              <a:t>Rocks that are rich in the mineral calcite, such as limestone, are especially vulnerable to chemical weathering.</a:t>
            </a:r>
          </a:p>
          <a:p>
            <a:pPr>
              <a:spcBef>
                <a:spcPct val="0"/>
              </a:spcBef>
              <a:buSzTx/>
            </a:pPr>
            <a:endParaRPr lang="en-US" sz="2400" dirty="0" smtClean="0">
              <a:solidFill>
                <a:schemeClr val="bg1"/>
              </a:solidFill>
            </a:endParaRPr>
          </a:p>
          <a:p>
            <a:pPr>
              <a:lnSpc>
                <a:spcPct val="90000"/>
              </a:lnSpc>
              <a:spcBef>
                <a:spcPct val="0"/>
              </a:spcBef>
              <a:buSzTx/>
            </a:pPr>
            <a:r>
              <a:rPr lang="en-US" sz="2400" dirty="0" smtClean="0">
                <a:solidFill>
                  <a:schemeClr val="bg1"/>
                </a:solidFill>
              </a:rPr>
              <a:t>Although limestone is not porous, vertical and horizontal cracks commonly occur through limestone layers. </a:t>
            </a:r>
          </a:p>
          <a:p>
            <a:pPr>
              <a:lnSpc>
                <a:spcPct val="90000"/>
              </a:lnSpc>
              <a:spcBef>
                <a:spcPct val="0"/>
              </a:spcBef>
              <a:buSzTx/>
            </a:pPr>
            <a:endParaRPr lang="en-US" sz="2400" dirty="0" smtClean="0">
              <a:solidFill>
                <a:schemeClr val="bg1"/>
              </a:solidFill>
            </a:endParaRPr>
          </a:p>
          <a:p>
            <a:pPr>
              <a:lnSpc>
                <a:spcPct val="90000"/>
              </a:lnSpc>
              <a:spcBef>
                <a:spcPct val="0"/>
              </a:spcBef>
              <a:buSzTx/>
            </a:pPr>
            <a:r>
              <a:rPr lang="en-US" sz="2400" dirty="0" smtClean="0">
                <a:solidFill>
                  <a:schemeClr val="bg1"/>
                </a:solidFill>
              </a:rPr>
              <a:t>As groundwater flows through these cracks, carbonic acid slowly dissolves the limestone and enlarges the cracks.</a:t>
            </a:r>
          </a:p>
          <a:p>
            <a:endParaRPr lang="en-US" dirty="0"/>
          </a:p>
        </p:txBody>
      </p:sp>
      <p:pic>
        <p:nvPicPr>
          <p:cNvPr id="4" name="Picture 3"/>
          <p:cNvPicPr>
            <a:picLocks noChangeAspect="1"/>
          </p:cNvPicPr>
          <p:nvPr/>
        </p:nvPicPr>
        <p:blipFill>
          <a:blip r:embed="rId2"/>
          <a:stretch>
            <a:fillRect/>
          </a:stretch>
        </p:blipFill>
        <p:spPr>
          <a:xfrm>
            <a:off x="3352800" y="3936437"/>
            <a:ext cx="2635250" cy="2921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1590" name="Rectangle 6"/>
          <p:cNvSpPr>
            <a:spLocks noGrp="1" noChangeArrowheads="1"/>
          </p:cNvSpPr>
          <p:nvPr>
            <p:ph idx="1"/>
          </p:nvPr>
        </p:nvSpPr>
        <p:spPr>
          <a:xfrm>
            <a:off x="711200" y="228600"/>
            <a:ext cx="7772400" cy="5867400"/>
          </a:xfrm>
          <a:noFill/>
          <a:ln/>
        </p:spPr>
        <p:txBody>
          <a:bodyPr>
            <a:normAutofit fontScale="92500"/>
          </a:bodyPr>
          <a:lstStyle/>
          <a:p>
            <a:pPr>
              <a:lnSpc>
                <a:spcPct val="90000"/>
              </a:lnSpc>
              <a:spcBef>
                <a:spcPct val="0"/>
              </a:spcBef>
              <a:buSzTx/>
              <a:buFontTx/>
              <a:buNone/>
            </a:pPr>
            <a:r>
              <a:rPr lang="en-US" b="1" dirty="0"/>
              <a:t>Stalactites and Stalagmites</a:t>
            </a:r>
          </a:p>
          <a:p>
            <a:pPr>
              <a:lnSpc>
                <a:spcPct val="90000"/>
              </a:lnSpc>
              <a:spcBef>
                <a:spcPct val="0"/>
              </a:spcBef>
              <a:buSzTx/>
              <a:buFontTx/>
              <a:buNone/>
            </a:pPr>
            <a:endParaRPr lang="en-US" dirty="0">
              <a:solidFill>
                <a:schemeClr val="bg1"/>
              </a:solidFill>
            </a:endParaRPr>
          </a:p>
          <a:p>
            <a:pPr>
              <a:spcBef>
                <a:spcPct val="0"/>
              </a:spcBef>
              <a:buSzTx/>
            </a:pPr>
            <a:r>
              <a:rPr lang="en-US" dirty="0">
                <a:solidFill>
                  <a:schemeClr val="bg1"/>
                </a:solidFill>
              </a:rPr>
              <a:t>When water containing dissolved calcite drips from the ceiling of a limestone cavern, some of the calcite is deposited on the ceiling.</a:t>
            </a:r>
          </a:p>
          <a:p>
            <a:pPr>
              <a:lnSpc>
                <a:spcPct val="70000"/>
              </a:lnSpc>
              <a:spcBef>
                <a:spcPct val="0"/>
              </a:spcBef>
              <a:buSzTx/>
            </a:pPr>
            <a:endParaRPr lang="en-US" dirty="0">
              <a:solidFill>
                <a:schemeClr val="bg1"/>
              </a:solidFill>
            </a:endParaRPr>
          </a:p>
          <a:p>
            <a:pPr>
              <a:spcBef>
                <a:spcPct val="0"/>
              </a:spcBef>
              <a:buSzTx/>
            </a:pPr>
            <a:r>
              <a:rPr lang="en-US" dirty="0">
                <a:solidFill>
                  <a:schemeClr val="bg1"/>
                </a:solidFill>
              </a:rPr>
              <a:t>As this calcite builds up, it forms a suspended, cone-shaped deposit called a </a:t>
            </a:r>
            <a:r>
              <a:rPr lang="en-US" i="1" dirty="0">
                <a:solidFill>
                  <a:schemeClr val="bg1"/>
                </a:solidFill>
              </a:rPr>
              <a:t>stalactite</a:t>
            </a:r>
            <a:r>
              <a:rPr lang="en-US" dirty="0">
                <a:solidFill>
                  <a:schemeClr val="bg1"/>
                </a:solidFill>
              </a:rPr>
              <a:t>. </a:t>
            </a:r>
          </a:p>
          <a:p>
            <a:pPr>
              <a:lnSpc>
                <a:spcPct val="70000"/>
              </a:lnSpc>
              <a:spcBef>
                <a:spcPct val="0"/>
              </a:spcBef>
              <a:buSzTx/>
            </a:pPr>
            <a:endParaRPr lang="en-US" dirty="0">
              <a:solidFill>
                <a:schemeClr val="bg1"/>
              </a:solidFill>
            </a:endParaRPr>
          </a:p>
          <a:p>
            <a:pPr>
              <a:spcBef>
                <a:spcPct val="0"/>
              </a:spcBef>
              <a:buSzTx/>
            </a:pPr>
            <a:r>
              <a:rPr lang="en-US" dirty="0">
                <a:solidFill>
                  <a:schemeClr val="bg1"/>
                </a:solidFill>
              </a:rPr>
              <a:t>When drops of water fall on the cavern floor, calcite builds up to form an upward-pointing cone called a </a:t>
            </a:r>
            <a:r>
              <a:rPr lang="en-US" i="1" dirty="0">
                <a:solidFill>
                  <a:schemeClr val="bg1"/>
                </a:solidFill>
              </a:rPr>
              <a:t>stalagmite</a:t>
            </a:r>
            <a:r>
              <a:rPr lang="en-US" dirty="0" smtClean="0">
                <a:solidFill>
                  <a:schemeClr val="bg1"/>
                </a:solidFill>
              </a:rPr>
              <a:t>.</a:t>
            </a:r>
          </a:p>
          <a:p>
            <a:pPr>
              <a:spcBef>
                <a:spcPct val="0"/>
              </a:spcBef>
              <a:buSzTx/>
            </a:pPr>
            <a:endParaRPr lang="en-US" dirty="0" smtClean="0">
              <a:solidFill>
                <a:schemeClr val="bg1"/>
              </a:solidFill>
            </a:endParaRPr>
          </a:p>
          <a:p>
            <a:pPr>
              <a:spcBef>
                <a:spcPct val="0"/>
              </a:spcBef>
              <a:buSzTx/>
            </a:pPr>
            <a:r>
              <a:rPr lang="en-US" dirty="0" smtClean="0">
                <a:solidFill>
                  <a:srgbClr val="FFFFFF"/>
                </a:solidFill>
              </a:rPr>
              <a:t>Remember – stalac</a:t>
            </a:r>
            <a:r>
              <a:rPr lang="en-US" b="1" i="1" dirty="0" smtClean="0">
                <a:solidFill>
                  <a:srgbClr val="FFFFFF"/>
                </a:solidFill>
              </a:rPr>
              <a:t>tites </a:t>
            </a:r>
            <a:r>
              <a:rPr lang="en-US" dirty="0" smtClean="0">
                <a:solidFill>
                  <a:srgbClr val="FFFFFF"/>
                </a:solidFill>
              </a:rPr>
              <a:t>hold </a:t>
            </a:r>
            <a:r>
              <a:rPr lang="en-US" b="1" dirty="0" smtClean="0">
                <a:solidFill>
                  <a:srgbClr val="FFFFFF"/>
                </a:solidFill>
              </a:rPr>
              <a:t>tight</a:t>
            </a:r>
            <a:r>
              <a:rPr lang="en-US" dirty="0" smtClean="0">
                <a:solidFill>
                  <a:srgbClr val="FFFFFF"/>
                </a:solidFill>
              </a:rPr>
              <a:t> to the ceiling while stalag</a:t>
            </a:r>
            <a:r>
              <a:rPr lang="en-US" b="1" i="1" dirty="0" smtClean="0">
                <a:solidFill>
                  <a:srgbClr val="FFFFFF"/>
                </a:solidFill>
              </a:rPr>
              <a:t>mites</a:t>
            </a:r>
            <a:r>
              <a:rPr lang="en-US" dirty="0" smtClean="0">
                <a:solidFill>
                  <a:srgbClr val="FFFFFF"/>
                </a:solidFill>
              </a:rPr>
              <a:t> </a:t>
            </a:r>
            <a:r>
              <a:rPr lang="en-US" b="1" dirty="0" smtClean="0">
                <a:solidFill>
                  <a:srgbClr val="FFFFFF"/>
                </a:solidFill>
              </a:rPr>
              <a:t>might</a:t>
            </a:r>
            <a:r>
              <a:rPr lang="en-US" dirty="0" smtClean="0">
                <a:solidFill>
                  <a:srgbClr val="FFFFFF"/>
                </a:solidFill>
              </a:rPr>
              <a:t> reach the ceiling</a:t>
            </a:r>
            <a:endParaRPr lang="en-US" b="1" i="1" dirty="0" smtClean="0">
              <a:solidFill>
                <a:srgbClr val="FFFFFF"/>
              </a:solidFill>
            </a:endParaRPr>
          </a:p>
          <a:p>
            <a:pPr>
              <a:spcBef>
                <a:spcPct val="0"/>
              </a:spcBef>
              <a:buSzTx/>
            </a:pPr>
            <a:endParaRPr lang="en-US" dirty="0" smtClean="0">
              <a:solidFill>
                <a:schemeClr val="bg1"/>
              </a:solidFill>
            </a:endParaRPr>
          </a:p>
          <a:p>
            <a:pPr>
              <a:spcBef>
                <a:spcPct val="0"/>
              </a:spcBef>
              <a:buSzTx/>
            </a:pPr>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1590">
                                            <p:txEl>
                                              <p:pRg st="0" end="0"/>
                                            </p:txEl>
                                          </p:spTgt>
                                        </p:tgtEl>
                                        <p:attrNameLst>
                                          <p:attrName>style.visibility</p:attrName>
                                        </p:attrNameLst>
                                      </p:cBhvr>
                                      <p:to>
                                        <p:strVal val="visible"/>
                                      </p:to>
                                    </p:set>
                                    <p:animEffect transition="in" filter="wipe(left)">
                                      <p:cBhvr>
                                        <p:cTn id="7" dur="500"/>
                                        <p:tgtEl>
                                          <p:spTgt spid="109159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91590">
                                            <p:txEl>
                                              <p:pRg st="2" end="2"/>
                                            </p:txEl>
                                          </p:spTgt>
                                        </p:tgtEl>
                                        <p:attrNameLst>
                                          <p:attrName>style.visibility</p:attrName>
                                        </p:attrNameLst>
                                      </p:cBhvr>
                                      <p:to>
                                        <p:strVal val="visible"/>
                                      </p:to>
                                    </p:set>
                                    <p:animEffect transition="in" filter="wipe(left)">
                                      <p:cBhvr>
                                        <p:cTn id="10" dur="500"/>
                                        <p:tgtEl>
                                          <p:spTgt spid="1091590">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91590">
                                            <p:txEl>
                                              <p:pRg st="4" end="4"/>
                                            </p:txEl>
                                          </p:spTgt>
                                        </p:tgtEl>
                                        <p:attrNameLst>
                                          <p:attrName>style.visibility</p:attrName>
                                        </p:attrNameLst>
                                      </p:cBhvr>
                                      <p:to>
                                        <p:strVal val="visible"/>
                                      </p:to>
                                    </p:set>
                                    <p:animEffect transition="in" filter="wipe(left)">
                                      <p:cBhvr>
                                        <p:cTn id="13" dur="500"/>
                                        <p:tgtEl>
                                          <p:spTgt spid="1091590">
                                            <p:txEl>
                                              <p:pRg st="4" end="4"/>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91590">
                                            <p:txEl>
                                              <p:pRg st="6" end="6"/>
                                            </p:txEl>
                                          </p:spTgt>
                                        </p:tgtEl>
                                        <p:attrNameLst>
                                          <p:attrName>style.visibility</p:attrName>
                                        </p:attrNameLst>
                                      </p:cBhvr>
                                      <p:to>
                                        <p:strVal val="visible"/>
                                      </p:to>
                                    </p:set>
                                    <p:animEffect transition="in" filter="wipe(left)">
                                      <p:cBhvr>
                                        <p:cTn id="16" dur="500"/>
                                        <p:tgtEl>
                                          <p:spTgt spid="1091590">
                                            <p:txEl>
                                              <p:pRg st="6" end="6"/>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91590">
                                            <p:txEl>
                                              <p:pRg st="8" end="8"/>
                                            </p:txEl>
                                          </p:spTgt>
                                        </p:tgtEl>
                                        <p:attrNameLst>
                                          <p:attrName>style.visibility</p:attrName>
                                        </p:attrNameLst>
                                      </p:cBhvr>
                                      <p:to>
                                        <p:strVal val="visible"/>
                                      </p:to>
                                    </p:set>
                                    <p:animEffect transition="in" filter="wipe(left)">
                                      <p:cBhvr>
                                        <p:cTn id="19" dur="500"/>
                                        <p:tgtEl>
                                          <p:spTgt spid="10915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1590" grpId="0" build="allAtOnce"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 name="Picture 8"/>
          <p:cNvPicPr>
            <a:picLocks noChangeAspect="1"/>
          </p:cNvPicPr>
          <p:nvPr/>
        </p:nvPicPr>
        <p:blipFill>
          <a:blip r:embed="rId2"/>
          <a:stretch>
            <a:fillRect/>
          </a:stretch>
        </p:blipFill>
        <p:spPr>
          <a:xfrm>
            <a:off x="2654300" y="3782314"/>
            <a:ext cx="6032500" cy="2730500"/>
          </a:xfrm>
          <a:prstGeom prst="rect">
            <a:avLst/>
          </a:prstGeom>
        </p:spPr>
      </p:pic>
      <p:pic>
        <p:nvPicPr>
          <p:cNvPr id="4" name="Picture 3"/>
          <p:cNvPicPr>
            <a:picLocks noChangeAspect="1"/>
          </p:cNvPicPr>
          <p:nvPr/>
        </p:nvPicPr>
        <p:blipFill>
          <a:blip r:embed="rId3"/>
          <a:stretch>
            <a:fillRect/>
          </a:stretch>
        </p:blipFill>
        <p:spPr>
          <a:xfrm>
            <a:off x="1066800" y="990600"/>
            <a:ext cx="3175000" cy="21209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caves are made?</a:t>
            </a:r>
            <a:endParaRPr lang="en-US" dirty="0"/>
          </a:p>
        </p:txBody>
      </p:sp>
      <p:sp>
        <p:nvSpPr>
          <p:cNvPr id="3" name="Content Placeholder 2"/>
          <p:cNvSpPr>
            <a:spLocks noGrp="1"/>
          </p:cNvSpPr>
          <p:nvPr>
            <p:ph idx="1"/>
          </p:nvPr>
        </p:nvSpPr>
        <p:spPr/>
        <p:txBody>
          <a:bodyPr/>
          <a:lstStyle/>
          <a:p>
            <a:r>
              <a:rPr lang="en-US" dirty="0" smtClean="0">
                <a:hlinkClick r:id="rId2"/>
              </a:rPr>
              <a:t>Animation of cave formation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1071</TotalTime>
  <Words>638</Words>
  <Application>Microsoft Office PowerPoint</Application>
  <PresentationFormat>On-screen Show (4:3)</PresentationFormat>
  <Paragraphs>69</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Book Antiqua</vt:lpstr>
      <vt:lpstr>Calibri</vt:lpstr>
      <vt:lpstr>Lucida Sans</vt:lpstr>
      <vt:lpstr>Wingdings</vt:lpstr>
      <vt:lpstr>Wingdings 2</vt:lpstr>
      <vt:lpstr>Wingdings 3</vt:lpstr>
      <vt:lpstr>Apex</vt:lpstr>
      <vt:lpstr>Caverns, Sinkholes and Karst</vt:lpstr>
      <vt:lpstr>PowerPoint Presentation</vt:lpstr>
      <vt:lpstr>Groundwater and Chemical Weathering</vt:lpstr>
      <vt:lpstr>Results of Weathering by Groundwater</vt:lpstr>
      <vt:lpstr>Caverns</vt:lpstr>
      <vt:lpstr>PowerPoint Presentation</vt:lpstr>
      <vt:lpstr>PowerPoint Presentation</vt:lpstr>
      <vt:lpstr>PowerPoint Presentation</vt:lpstr>
      <vt:lpstr>How caves are made?</vt:lpstr>
      <vt:lpstr>Sinkholes</vt:lpstr>
      <vt:lpstr>PowerPoint Presentation</vt:lpstr>
      <vt:lpstr>PowerPoint Presentation</vt:lpstr>
      <vt:lpstr>Sinkhole</vt:lpstr>
      <vt:lpstr>PowerPoint Presentation</vt:lpstr>
      <vt:lpstr>PowerPoint Presentation</vt:lpstr>
      <vt:lpstr>PowerPoint Presentation</vt:lpstr>
      <vt:lpstr>PowerPoint Presentation</vt:lpstr>
      <vt:lpstr>How sink holes are made???</vt:lpstr>
      <vt:lpstr>Natural Bridges</vt:lpstr>
      <vt:lpstr>Karst Topography</vt:lpstr>
      <vt:lpstr>You tube Karst topography</vt:lpstr>
    </vt:vector>
  </TitlesOfParts>
  <Company>University of Illinois Urbana-Champaign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Caverns, Sinkholes and Karst</dc:title>
  <dc:creator>Amanda Peters</dc:creator>
  <cp:lastModifiedBy>Oconee County Schools</cp:lastModifiedBy>
  <cp:revision>64</cp:revision>
  <dcterms:created xsi:type="dcterms:W3CDTF">2011-09-29T11:01:02Z</dcterms:created>
  <dcterms:modified xsi:type="dcterms:W3CDTF">2016-03-11T16:07:47Z</dcterms:modified>
</cp:coreProperties>
</file>