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49643-9EA8-4294-A17E-A08C986597D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3D837-ADAF-47D3-824B-9ED55DC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E887ACA-E2EA-4F7F-B683-0E5AA9459424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en-US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432F625-E7CB-44C5-810A-CBB603408528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91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4B52BCF-52C2-42A5-ADDE-96E97518A7C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en-US" altLang="en-US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743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43214C4-5784-4263-95B6-AD9ADBE4C621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en-US" altLang="en-US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8964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A83C5D2-B0BB-4D5B-BEA9-F8E4E74939C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en-US" altLang="en-US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395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57B3EB9-19F6-4249-992F-A15FB7A579DF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en-US" altLang="en-US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943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9D18819-5062-45AE-B005-BCADD30F904D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en-US" altLang="en-US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4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52D5DBA-F9AC-4009-8E80-7ED13C35F18B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15</a:t>
            </a:fld>
            <a:endParaRPr lang="en-US" altLang="en-US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8143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D5E405F-6875-4881-B90E-8D4910DA60C8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en-US" altLang="en-US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089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48AA73F-6E65-443F-83DC-434F704AA85B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17</a:t>
            </a:fld>
            <a:endParaRPr lang="en-US" altLang="en-US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4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8644448-6727-4337-90E1-0C7DCF1177D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US" altLang="en-US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19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A741BA9-0D3A-476D-B8E4-A64AB12B5772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en-US" altLang="en-US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AEE56C8-BB38-480C-B169-CB23284F77F2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3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A52406F-421B-4108-A3EE-ED34DC448988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0B1CE45-EE06-4E05-87B2-2706C389ECA0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2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7630A70-5838-44F7-A06E-1FC81E32615A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US" altLang="en-US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480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D5EBCB9-BA79-4D14-BE3B-C617DD5EB4D8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en-US" altLang="en-US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384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FC7080F-92F6-4876-BA41-344283A8DF01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125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21FC113-C809-49BD-90BC-0944CBD2A470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82951EC-D78A-46B5-A452-E212247BC41F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73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6FEDB8D-FBC0-4AAE-96C6-28929678D1DD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en-US" altLang="en-US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979C01C-7D7B-45F6-83B4-C8FE13DEC93A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D30D-7EB3-41DA-93DF-9A3AF6F23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C4A7-D052-457A-90B1-18FE6DEA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694E-2010-42F2-BA9D-E2BEC9B4B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5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D30D-7EB3-41DA-93DF-9A3AF6F23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5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5CD5-D2B6-4580-ABCA-CFB152815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34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C945-D815-4649-ABA5-06596996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51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F0B8-E293-4F19-9CE0-B637D3ECA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12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6FAA-4373-4254-B72E-87EBA18F1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80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DA90-CB36-4393-9BB0-74320D12A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3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B2C6-5A7B-4A9E-B876-5EEE94F6C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84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6E47-DD20-424B-A526-C140CC6CF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6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5CD5-D2B6-4580-ABCA-CFB152815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5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2FD9-5FCE-491E-84F3-7247C5A49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21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C4A7-D052-457A-90B1-18FE6DEA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06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694E-2010-42F2-BA9D-E2BEC9B4B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30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C945-D815-4649-ABA5-06596996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0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F0B8-E293-4F19-9CE0-B637D3ECA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6FAA-4373-4254-B72E-87EBA18F1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67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DA90-CB36-4393-9BB0-74320D12A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5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B2C6-5A7B-4A9E-B876-5EEE94F6C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6E47-DD20-424B-A526-C140CC6CF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98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2FD9-5FCE-491E-84F3-7247C5A49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19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400801"/>
            <a:ext cx="254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copyright cmassengale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0"/>
            <a:ext cx="253576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99CC8E-0E5C-4BED-8ED8-A168EB624B2C}" type="slidenum">
              <a:rPr lang="en-US" altLang="en-US" sz="2400" smtClean="0">
                <a:latin typeface="Comic Sans MS" panose="030F0702030302020204" pitchFamily="66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400801"/>
            <a:ext cx="254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copyright cmassengale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0"/>
            <a:ext cx="253576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99CC8E-0E5C-4BED-8ED8-A168EB624B2C}" type="slidenum">
              <a:rPr lang="en-US" altLang="en-US" sz="2400" smtClean="0">
                <a:latin typeface="Comic Sans MS" panose="030F0702030302020204" pitchFamily="66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F68152E-629B-4514-AA38-9489307BE04E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86000" y="1722439"/>
            <a:ext cx="716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8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</p:spTree>
    <p:extLst>
      <p:ext uri="{BB962C8B-B14F-4D97-AF65-F5344CB8AC3E}">
        <p14:creationId xmlns:p14="http://schemas.microsoft.com/office/powerpoint/2010/main" val="633749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Saturated vs Unsaturated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1EA23EBB-10AE-406F-A981-46B10EF20B1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79877" name="Group 4"/>
          <p:cNvGrpSpPr>
            <a:grpSpLocks/>
          </p:cNvGrpSpPr>
          <p:nvPr/>
        </p:nvGrpSpPr>
        <p:grpSpPr bwMode="auto">
          <a:xfrm>
            <a:off x="4648201" y="1143001"/>
            <a:ext cx="4416425" cy="4340225"/>
            <a:chOff x="1968" y="720"/>
            <a:chExt cx="2782" cy="2734"/>
          </a:xfrm>
        </p:grpSpPr>
        <p:pic>
          <p:nvPicPr>
            <p:cNvPr id="7987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720"/>
              <a:ext cx="278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879" name="Text Box 6"/>
            <p:cNvSpPr txBox="1">
              <a:spLocks noChangeArrowheads="1"/>
            </p:cNvSpPr>
            <p:nvPr/>
          </p:nvSpPr>
          <p:spPr bwMode="auto">
            <a:xfrm>
              <a:off x="1968" y="720"/>
              <a:ext cx="278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7756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Saturated vs Unsaturated</a:t>
            </a: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0755A7C1-E41F-4A26-84F3-D48D78220242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81925" name="Group 4"/>
          <p:cNvGrpSpPr>
            <a:grpSpLocks/>
          </p:cNvGrpSpPr>
          <p:nvPr/>
        </p:nvGrpSpPr>
        <p:grpSpPr bwMode="auto">
          <a:xfrm>
            <a:off x="4379913" y="1981201"/>
            <a:ext cx="4953000" cy="2663825"/>
            <a:chOff x="1799" y="1248"/>
            <a:chExt cx="3120" cy="1678"/>
          </a:xfrm>
        </p:grpSpPr>
        <p:pic>
          <p:nvPicPr>
            <p:cNvPr id="819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" b="61111"/>
            <a:stretch>
              <a:fillRect/>
            </a:stretch>
          </p:blipFill>
          <p:spPr bwMode="auto">
            <a:xfrm>
              <a:off x="1799" y="1248"/>
              <a:ext cx="3120" cy="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571" b="6111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27" name="Text Box 6"/>
            <p:cNvSpPr txBox="1">
              <a:spLocks noChangeArrowheads="1"/>
            </p:cNvSpPr>
            <p:nvPr/>
          </p:nvSpPr>
          <p:spPr bwMode="auto">
            <a:xfrm>
              <a:off x="1799" y="1248"/>
              <a:ext cx="3120" cy="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466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Phosphlipids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Phospholipids, </a:t>
            </a:r>
            <a:r>
              <a:rPr lang="en-US" altLang="en-US">
                <a:cs typeface="Times New Roman" panose="02020603050405020304" pitchFamily="18" charset="0"/>
              </a:rPr>
              <a:t>a major component of cell </a:t>
            </a:r>
            <a:r>
              <a:rPr lang="en-US" altLang="en-US" u="sng">
                <a:cs typeface="Times New Roman" panose="02020603050405020304" pitchFamily="18" charset="0"/>
              </a:rPr>
              <a:t>membranes</a:t>
            </a:r>
            <a:r>
              <a:rPr lang="en-US" altLang="en-US">
                <a:cs typeface="Times New Roman" panose="02020603050405020304" pitchFamily="18" charset="0"/>
              </a:rPr>
              <a:t>, are structurally similar to fats, but they contain the element phosphorous and have only </a:t>
            </a:r>
            <a:r>
              <a:rPr lang="en-US" altLang="en-US" u="sng">
                <a:cs typeface="Times New Roman" panose="02020603050405020304" pitchFamily="18" charset="0"/>
              </a:rPr>
              <a:t>two</a:t>
            </a:r>
            <a:r>
              <a:rPr lang="en-US" altLang="en-US">
                <a:cs typeface="Times New Roman" panose="02020603050405020304" pitchFamily="18" charset="0"/>
              </a:rPr>
              <a:t> fatty acid chains instead of three.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4CF29183-1875-4D90-BB7C-736B78A1AE9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38100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52120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091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Cell Membrane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75376785-D177-48BA-8040-AEC74DF8BCE4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86021" name="Group 4"/>
          <p:cNvGrpSpPr>
            <a:grpSpLocks/>
          </p:cNvGrpSpPr>
          <p:nvPr/>
        </p:nvGrpSpPr>
        <p:grpSpPr bwMode="auto">
          <a:xfrm>
            <a:off x="3276601" y="1143000"/>
            <a:ext cx="7159625" cy="4298950"/>
            <a:chOff x="1104" y="720"/>
            <a:chExt cx="4510" cy="2708"/>
          </a:xfrm>
        </p:grpSpPr>
        <p:pic>
          <p:nvPicPr>
            <p:cNvPr id="860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720"/>
              <a:ext cx="4510" cy="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023" name="Text Box 6"/>
            <p:cNvSpPr txBox="1">
              <a:spLocks noChangeArrowheads="1"/>
            </p:cNvSpPr>
            <p:nvPr/>
          </p:nvSpPr>
          <p:spPr bwMode="auto">
            <a:xfrm>
              <a:off x="2892" y="1304"/>
              <a:ext cx="858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>
                  <a:solidFill>
                    <a:srgbClr val="003399"/>
                  </a:solidFill>
                  <a:latin typeface="Comic Sans MS" panose="030F0702030302020204" pitchFamily="66" charset="0"/>
                </a:rPr>
                <a:t>Proteins</a:t>
              </a:r>
            </a:p>
          </p:txBody>
        </p:sp>
        <p:sp>
          <p:nvSpPr>
            <p:cNvPr id="86024" name="Text Box 7"/>
            <p:cNvSpPr txBox="1">
              <a:spLocks noChangeArrowheads="1"/>
            </p:cNvSpPr>
            <p:nvPr/>
          </p:nvSpPr>
          <p:spPr bwMode="auto">
            <a:xfrm>
              <a:off x="1374" y="2796"/>
              <a:ext cx="1245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>
                  <a:solidFill>
                    <a:srgbClr val="003399"/>
                  </a:solidFill>
                  <a:latin typeface="Comic Sans MS" panose="030F0702030302020204" pitchFamily="66" charset="0"/>
                </a:rPr>
                <a:t>Transport </a:t>
              </a:r>
            </a:p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>
                  <a:solidFill>
                    <a:srgbClr val="003399"/>
                  </a:solidFill>
                  <a:latin typeface="Comic Sans MS" panose="030F0702030302020204" pitchFamily="66" charset="0"/>
                </a:rPr>
                <a:t>Protein</a:t>
              </a:r>
            </a:p>
          </p:txBody>
        </p:sp>
        <p:sp>
          <p:nvSpPr>
            <p:cNvPr id="86025" name="Text Box 8"/>
            <p:cNvSpPr txBox="1">
              <a:spLocks noChangeArrowheads="1"/>
            </p:cNvSpPr>
            <p:nvPr/>
          </p:nvSpPr>
          <p:spPr bwMode="auto">
            <a:xfrm>
              <a:off x="4069" y="2991"/>
              <a:ext cx="151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>
                  <a:solidFill>
                    <a:srgbClr val="003399"/>
                  </a:solidFill>
                  <a:latin typeface="Comic Sans MS" panose="030F0702030302020204" pitchFamily="66" charset="0"/>
                </a:rPr>
                <a:t>Phospholipids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3819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Cell membrane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24A26F8-DA95-41F4-8F27-0DA44D97690D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76401"/>
            <a:ext cx="484346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51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Steroids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Steroids</a:t>
            </a:r>
            <a:r>
              <a:rPr lang="en-US" altLang="en-US">
                <a:cs typeface="Times New Roman" panose="02020603050405020304" pitchFamily="18" charset="0"/>
              </a:rPr>
              <a:t> are lipids whose carbon skeleton is bent to form four fused rings.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Cholesterol </a:t>
            </a:r>
            <a:r>
              <a:rPr lang="en-US" altLang="en-US">
                <a:cs typeface="Times New Roman" panose="02020603050405020304" pitchFamily="18" charset="0"/>
              </a:rPr>
              <a:t>(a steroid) is a common substance in </a:t>
            </a:r>
            <a:r>
              <a:rPr lang="en-US" altLang="en-US" u="sng">
                <a:cs typeface="Times New Roman" panose="02020603050405020304" pitchFamily="18" charset="0"/>
              </a:rPr>
              <a:t>animal</a:t>
            </a:r>
            <a:r>
              <a:rPr lang="en-US" altLang="en-US">
                <a:cs typeface="Times New Roman" panose="02020603050405020304" pitchFamily="18" charset="0"/>
              </a:rPr>
              <a:t> cell membranes.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Cholesterol is also the raw material used to form vitamin D, some hormones (sex hormones and cortisol), and bile salts</a:t>
            </a:r>
            <a:r>
              <a:rPr lang="en-US" altLang="en-US" sz="1200"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spcBef>
                <a:spcPts val="300"/>
              </a:spcBef>
              <a:spcAft>
                <a:spcPct val="0"/>
              </a:spcAft>
              <a:buSzPct val="100000"/>
              <a:defRPr/>
            </a:pPr>
            <a:endParaRPr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B5B6562-C958-4782-B6D2-E1F2ADFB15E7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876801"/>
            <a:ext cx="41052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11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Anabolic steroids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 marL="739775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Anabolic steroids </a:t>
            </a:r>
            <a:r>
              <a:rPr lang="en-US" altLang="en-US" sz="1800"/>
              <a:t>are synthetic variants of testosterone that can cause a buildup of muscle and bone mass</a:t>
            </a:r>
          </a:p>
          <a:p>
            <a:pPr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endParaRPr lang="en-US" altLang="en-US" sz="1800"/>
          </a:p>
          <a:p>
            <a:pPr lvl="1" defTabSz="45720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–"/>
              <a:defRPr/>
            </a:pPr>
            <a:r>
              <a:rPr lang="en-US" altLang="en-US" sz="1800"/>
              <a:t>             They can be sold as prescription drugs and</a:t>
            </a:r>
          </a:p>
          <a:p>
            <a:pPr lvl="1"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en-US" altLang="en-US" sz="1800"/>
              <a:t>                    used to treat certain diseases</a:t>
            </a:r>
          </a:p>
          <a:p>
            <a:pPr lvl="1"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endParaRPr lang="en-US" altLang="en-US" sz="1800"/>
          </a:p>
          <a:p>
            <a:pPr lvl="1" defTabSz="45720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–"/>
              <a:defRPr/>
            </a:pPr>
            <a:r>
              <a:rPr lang="en-US" altLang="en-US" sz="1800"/>
              <a:t>              They may also be abused with serious</a:t>
            </a:r>
          </a:p>
          <a:p>
            <a:pPr lvl="1"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en-US" altLang="en-US" sz="1800"/>
              <a:t>                    consequences, such as liver damage that</a:t>
            </a:r>
          </a:p>
          <a:p>
            <a:pPr lvl="1"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en-US" altLang="en-US" sz="1800"/>
              <a:t>                     can lead to cancer</a:t>
            </a:r>
          </a:p>
          <a:p>
            <a:pPr defTabSz="457200" eaLnBrk="0" fontAlgn="base" hangingPunct="0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endParaRPr lang="en-US" altLang="en-US" sz="1800"/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55DB7F64-F5FF-418A-AB67-C89DFFAD8719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1"/>
            <a:ext cx="3068638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862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Steroids</a:t>
            </a: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E7913458-E6F7-4C74-A11A-5E585CBE1AAB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94213" name="Group 4"/>
          <p:cNvGrpSpPr>
            <a:grpSpLocks/>
          </p:cNvGrpSpPr>
          <p:nvPr/>
        </p:nvGrpSpPr>
        <p:grpSpPr bwMode="auto">
          <a:xfrm>
            <a:off x="3971926" y="1714501"/>
            <a:ext cx="5768975" cy="3197225"/>
            <a:chOff x="1542" y="1080"/>
            <a:chExt cx="3634" cy="2014"/>
          </a:xfrm>
        </p:grpSpPr>
        <p:pic>
          <p:nvPicPr>
            <p:cNvPr id="942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1080"/>
              <a:ext cx="3634" cy="2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215" name="Text Box 6"/>
            <p:cNvSpPr txBox="1">
              <a:spLocks noChangeArrowheads="1"/>
            </p:cNvSpPr>
            <p:nvPr/>
          </p:nvSpPr>
          <p:spPr bwMode="auto">
            <a:xfrm>
              <a:off x="1542" y="1080"/>
              <a:ext cx="3634" cy="2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2710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om/80/13426047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03" y="78750"/>
            <a:ext cx="8895565" cy="66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4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3276600" y="46039"/>
            <a:ext cx="716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Triglycerides (fats)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438401" y="5668964"/>
            <a:ext cx="74072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>
                <a:latin typeface="Comic Sans MS" panose="030F0702030302020204" pitchFamily="66" charset="0"/>
              </a:rPr>
              <a:t>Made from 1 glycerol + 3 fatty acid tails=triacylglycerol</a:t>
            </a: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D4CB10DF-2EE5-4E54-9263-29B56B1D29AF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1"/>
            <a:ext cx="52387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48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75C4032-05FD-436E-8878-36A9AF5C0CBB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28800" y="1143001"/>
            <a:ext cx="8305800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/>
              <a:t>General term for compounds which are </a:t>
            </a: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soluble in water (don’t mix)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D2DB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Made of </a:t>
            </a:r>
            <a:r>
              <a:rPr lang="en-US" altLang="en-US" sz="3200" b="1" u="sng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US" alt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3200" b="1" u="sng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a </a:t>
            </a:r>
            <a:r>
              <a:rPr lang="en-US" altLang="en-US" sz="1600" b="1" dirty="0" err="1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lil</a:t>
            </a:r>
            <a:r>
              <a:rPr lang="en-US" altLang="en-US" sz="16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</a:t>
            </a:r>
            <a:endParaRPr lang="en-US" altLang="en-US" sz="1600" b="1" u="sng" dirty="0">
              <a:solidFill>
                <a:srgbClr val="2D2DB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Examples:	</a:t>
            </a:r>
          </a:p>
          <a:p>
            <a:pPr marL="0" indent="0"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defRPr/>
            </a:pP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US" alt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 Fats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2.  Phospholipids (Cell membranes)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3.  Oils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US" altLang="en-US" sz="28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 Waxes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28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5.  Steroid hormones</a:t>
            </a:r>
          </a:p>
        </p:txBody>
      </p:sp>
    </p:spTree>
    <p:extLst>
      <p:ext uri="{BB962C8B-B14F-4D97-AF65-F5344CB8AC3E}">
        <p14:creationId xmlns:p14="http://schemas.microsoft.com/office/powerpoint/2010/main" val="33200365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38E1847B-44A4-46FC-A275-2290841CDB27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90800" y="3508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905000" y="1371601"/>
            <a:ext cx="8382000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functions of lipids: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/>
              <a:t>	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Long term </a:t>
            </a:r>
            <a:r>
              <a:rPr lang="en-US" altLang="en-US" sz="32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en-US" sz="3200" b="1" u="sng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storage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	Protection against </a:t>
            </a:r>
            <a:r>
              <a:rPr lang="en-US" altLang="en-US" sz="32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loss (insulation)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	Protection against physical </a:t>
            </a:r>
            <a:r>
              <a:rPr lang="en-US" altLang="en-US" sz="32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shock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4.	Protection against water </a:t>
            </a:r>
            <a:r>
              <a:rPr lang="en-US" altLang="en-US" sz="32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5.	Chemical messengers (</a:t>
            </a:r>
            <a:r>
              <a:rPr lang="en-US" altLang="en-US" sz="32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6.	Major component of membranes 		</a:t>
            </a:r>
            <a:r>
              <a:rPr lang="en-US" altLang="en-US" sz="3200" b="1" dirty="0">
                <a:solidFill>
                  <a:srgbClr val="E6F1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3200" b="1" u="sng" dirty="0">
                <a:solidFill>
                  <a:srgbClr val="E6F1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3200" b="1" dirty="0">
                <a:solidFill>
                  <a:srgbClr val="E6F1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11850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Lipids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45720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b="1">
                <a:cs typeface="Times New Roman" panose="02020603050405020304" pitchFamily="18" charset="0"/>
              </a:rPr>
              <a:t>*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Monomer</a:t>
            </a:r>
            <a:r>
              <a:rPr lang="en-US" altLang="en-US">
                <a:cs typeface="Times New Roman" panose="02020603050405020304" pitchFamily="18" charset="0"/>
              </a:rPr>
              <a:t>: a fatty acid/glycerol unit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b="1">
                <a:cs typeface="Times New Roman" panose="02020603050405020304" pitchFamily="18" charset="0"/>
              </a:rPr>
              <a:t>*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Function</a:t>
            </a:r>
            <a:r>
              <a:rPr lang="en-US" altLang="en-US" b="1">
                <a:cs typeface="Times New Roman" panose="02020603050405020304" pitchFamily="18" charset="0"/>
              </a:rPr>
              <a:t>:</a:t>
            </a:r>
            <a:r>
              <a:rPr lang="en-US" altLang="en-US">
                <a:cs typeface="Times New Roman" panose="02020603050405020304" pitchFamily="18" charset="0"/>
              </a:rPr>
              <a:t> Fuel for the cells; also involved in making membranes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cs typeface="Times New Roman" panose="02020603050405020304" pitchFamily="18" charset="0"/>
              </a:rPr>
              <a:t>*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Examples</a:t>
            </a:r>
            <a:r>
              <a:rPr lang="en-US" altLang="en-US">
                <a:cs typeface="Times New Roman" panose="02020603050405020304" pitchFamily="18" charset="0"/>
              </a:rPr>
              <a:t>: fats, phospholipids and steroids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</a:p>
          <a:p>
            <a:pPr defTabSz="457200" fontAlgn="base">
              <a:spcBef>
                <a:spcPts val="500"/>
              </a:spcBef>
              <a:spcAft>
                <a:spcPct val="0"/>
              </a:spcAft>
              <a:buSzPct val="100000"/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Lipids</a:t>
            </a:r>
            <a:r>
              <a:rPr lang="en-US" altLang="en-US" sz="2000">
                <a:cs typeface="Times New Roman" panose="02020603050405020304" pitchFamily="18" charset="0"/>
              </a:rPr>
              <a:t> are diverse compounds that consist mainly of carbon and hydrogen atoms linked together by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nonpolar covalent bonds.</a:t>
            </a: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FB09E46-B923-4ACE-B770-C486F692C5F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4" y="4552951"/>
            <a:ext cx="45354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4682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3DDD0357-58B9-4380-88AD-2C3B2C101422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71685" name="Group 4"/>
          <p:cNvGrpSpPr>
            <a:grpSpLocks/>
          </p:cNvGrpSpPr>
          <p:nvPr/>
        </p:nvGrpSpPr>
        <p:grpSpPr bwMode="auto">
          <a:xfrm>
            <a:off x="3276601" y="1990726"/>
            <a:ext cx="7159625" cy="2644775"/>
            <a:chOff x="1104" y="1254"/>
            <a:chExt cx="4510" cy="1666"/>
          </a:xfrm>
        </p:grpSpPr>
        <p:pic>
          <p:nvPicPr>
            <p:cNvPr id="7168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254"/>
              <a:ext cx="4510" cy="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687" name="Text Box 6"/>
            <p:cNvSpPr txBox="1">
              <a:spLocks noChangeArrowheads="1"/>
            </p:cNvSpPr>
            <p:nvPr/>
          </p:nvSpPr>
          <p:spPr bwMode="auto">
            <a:xfrm>
              <a:off x="1104" y="1254"/>
              <a:ext cx="4510" cy="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63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A2DE3231-0858-4B6C-8D2E-B30FFBE95F3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73733" name="Group 4"/>
          <p:cNvGrpSpPr>
            <a:grpSpLocks/>
          </p:cNvGrpSpPr>
          <p:nvPr/>
        </p:nvGrpSpPr>
        <p:grpSpPr bwMode="auto">
          <a:xfrm>
            <a:off x="3870326" y="1143001"/>
            <a:ext cx="5972175" cy="4340225"/>
            <a:chOff x="1478" y="720"/>
            <a:chExt cx="3762" cy="2734"/>
          </a:xfrm>
        </p:grpSpPr>
        <p:pic>
          <p:nvPicPr>
            <p:cNvPr id="7373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720"/>
              <a:ext cx="376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78" y="720"/>
              <a:ext cx="376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08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62E9EF6-671C-4BB3-A8E2-B1E41CDC5799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05000" y="11430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056813" algn="l"/>
                <a:tab pos="105140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Triglycerides:</a:t>
            </a:r>
            <a:r>
              <a:rPr lang="en-US" altLang="en-US" sz="3600" b="1" u="sng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u="sng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3600" b="1"/>
              <a:t>omposed of </a:t>
            </a:r>
            <a:r>
              <a:rPr lang="en-US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glycerol</a:t>
            </a:r>
            <a:r>
              <a:rPr lang="en-US" altLang="en-US" sz="3600" b="1"/>
              <a:t> and </a:t>
            </a:r>
            <a:r>
              <a:rPr lang="en-US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			</a:t>
            </a:r>
            <a:r>
              <a:rPr lang="en-US" altLang="en-US" sz="36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</a:t>
            </a:r>
            <a:r>
              <a:rPr lang="en-US" altLang="en-US" sz="3600" b="1"/>
              <a:t>.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286001" y="2895600"/>
            <a:ext cx="1444625" cy="3551238"/>
            <a:chOff x="480" y="1824"/>
            <a:chExt cx="910" cy="2237"/>
          </a:xfrm>
        </p:grpSpPr>
        <p:grpSp>
          <p:nvGrpSpPr>
            <p:cNvPr id="75797" name="Group 5"/>
            <p:cNvGrpSpPr>
              <a:grpSpLocks/>
            </p:cNvGrpSpPr>
            <p:nvPr/>
          </p:nvGrpSpPr>
          <p:grpSpPr bwMode="auto">
            <a:xfrm>
              <a:off x="480" y="1824"/>
              <a:ext cx="910" cy="1918"/>
              <a:chOff x="480" y="1824"/>
              <a:chExt cx="910" cy="1918"/>
            </a:xfrm>
          </p:grpSpPr>
          <p:sp>
            <p:nvSpPr>
              <p:cNvPr id="75799" name="Rectangle 6"/>
              <p:cNvSpPr>
                <a:spLocks noChangeArrowheads="1"/>
              </p:cNvSpPr>
              <p:nvPr/>
            </p:nvSpPr>
            <p:spPr bwMode="auto">
              <a:xfrm>
                <a:off x="480" y="1824"/>
                <a:ext cx="910" cy="1918"/>
              </a:xfrm>
              <a:prstGeom prst="rect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800" name="Text Box 7"/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742" cy="1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latin typeface="Arial" panose="020B0604020202020204" pitchFamily="34" charset="0"/>
                  </a:rPr>
                  <a:t>    H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900" b="1">
                  <a:latin typeface="Arial" panose="020B0604020202020204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latin typeface="Arial" panose="020B0604020202020204" pitchFamily="34" charset="0"/>
                  </a:rPr>
                  <a:t>H-C----O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2800" b="1">
                  <a:latin typeface="Arial" panose="020B0604020202020204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latin typeface="Arial" panose="020B0604020202020204" pitchFamily="34" charset="0"/>
                  </a:rPr>
                  <a:t>H-C----O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2800" b="1">
                  <a:latin typeface="Arial" panose="020B0604020202020204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latin typeface="Arial" panose="020B0604020202020204" pitchFamily="34" charset="0"/>
                  </a:rPr>
                  <a:t>H-C----O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200" b="1">
                  <a:latin typeface="Arial" panose="020B0604020202020204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latin typeface="Arial" panose="020B0604020202020204" pitchFamily="34" charset="0"/>
                  </a:rPr>
                  <a:t>    H</a:t>
                </a:r>
              </a:p>
            </p:txBody>
          </p:sp>
          <p:sp>
            <p:nvSpPr>
              <p:cNvPr id="75801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0" cy="14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802" name="Line 9"/>
              <p:cNvSpPr>
                <a:spLocks noChangeShapeType="1"/>
              </p:cNvSpPr>
              <p:nvPr/>
            </p:nvSpPr>
            <p:spPr bwMode="auto">
              <a:xfrm flipV="1">
                <a:off x="912" y="2350"/>
                <a:ext cx="0" cy="2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803" name="Line 10"/>
              <p:cNvSpPr>
                <a:spLocks noChangeShapeType="1"/>
              </p:cNvSpPr>
              <p:nvPr/>
            </p:nvSpPr>
            <p:spPr bwMode="auto">
              <a:xfrm>
                <a:off x="912" y="2832"/>
                <a:ext cx="0" cy="28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804" name="Line 11"/>
              <p:cNvSpPr>
                <a:spLocks noChangeShapeType="1"/>
              </p:cNvSpPr>
              <p:nvPr/>
            </p:nvSpPr>
            <p:spPr bwMode="auto">
              <a:xfrm>
                <a:off x="912" y="3264"/>
                <a:ext cx="0" cy="14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5798" name="Text Box 12"/>
            <p:cNvSpPr txBox="1">
              <a:spLocks noChangeArrowheads="1"/>
            </p:cNvSpPr>
            <p:nvPr/>
          </p:nvSpPr>
          <p:spPr bwMode="auto">
            <a:xfrm>
              <a:off x="519" y="3769"/>
              <a:ext cx="85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660066"/>
                  </a:solidFill>
                  <a:latin typeface="Arial" panose="020B0604020202020204" pitchFamily="34" charset="0"/>
                </a:rPr>
                <a:t>glycerol</a:t>
              </a:r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3581400" y="3810002"/>
            <a:ext cx="6064250" cy="1265238"/>
            <a:chOff x="1296" y="2400"/>
            <a:chExt cx="3820" cy="797"/>
          </a:xfrm>
        </p:grpSpPr>
        <p:grpSp>
          <p:nvGrpSpPr>
            <p:cNvPr id="75792" name="Group 14"/>
            <p:cNvGrpSpPr>
              <a:grpSpLocks/>
            </p:cNvGrpSpPr>
            <p:nvPr/>
          </p:nvGrpSpPr>
          <p:grpSpPr bwMode="auto">
            <a:xfrm>
              <a:off x="1296" y="2400"/>
              <a:ext cx="3820" cy="496"/>
              <a:chOff x="1296" y="2400"/>
              <a:chExt cx="3820" cy="496"/>
            </a:xfrm>
          </p:grpSpPr>
          <p:sp>
            <p:nvSpPr>
              <p:cNvPr id="75794" name="Text Box 15"/>
              <p:cNvSpPr txBox="1">
                <a:spLocks noChangeArrowheads="1"/>
              </p:cNvSpPr>
              <p:nvPr/>
            </p:nvSpPr>
            <p:spPr bwMode="auto">
              <a:xfrm>
                <a:off x="1441" y="2400"/>
                <a:ext cx="3675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500" b="1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C-CH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5795" name="Text Box 16"/>
              <p:cNvSpPr txBox="1">
                <a:spLocks noChangeArrowheads="1"/>
              </p:cNvSpPr>
              <p:nvPr/>
            </p:nvSpPr>
            <p:spPr bwMode="auto">
              <a:xfrm rot="5340000">
                <a:off x="1420" y="2464"/>
                <a:ext cx="228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75796" name="Line 17"/>
              <p:cNvSpPr>
                <a:spLocks noChangeShapeType="1"/>
              </p:cNvSpPr>
              <p:nvPr/>
            </p:nvSpPr>
            <p:spPr bwMode="auto">
              <a:xfrm>
                <a:off x="1296" y="2736"/>
                <a:ext cx="142" cy="0"/>
              </a:xfrm>
              <a:prstGeom prst="line">
                <a:avLst/>
              </a:prstGeom>
              <a:noFill/>
              <a:ln w="572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5793" name="Text Box 18"/>
            <p:cNvSpPr txBox="1">
              <a:spLocks noChangeArrowheads="1"/>
            </p:cNvSpPr>
            <p:nvPr/>
          </p:nvSpPr>
          <p:spPr bwMode="auto">
            <a:xfrm>
              <a:off x="3351" y="2905"/>
              <a:ext cx="107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CC0000"/>
                  </a:solidFill>
                  <a:latin typeface="Arial" panose="020B0604020202020204" pitchFamily="34" charset="0"/>
                </a:rPr>
                <a:t>fatty acids</a:t>
              </a:r>
            </a:p>
          </p:txBody>
        </p:sp>
      </p:grpSp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3579813" y="3048000"/>
            <a:ext cx="6067426" cy="787400"/>
            <a:chOff x="1295" y="1920"/>
            <a:chExt cx="3822" cy="496"/>
          </a:xfrm>
        </p:grpSpPr>
        <p:sp>
          <p:nvSpPr>
            <p:cNvPr id="75789" name="Text Box 20"/>
            <p:cNvSpPr txBox="1">
              <a:spLocks noChangeArrowheads="1"/>
            </p:cNvSpPr>
            <p:nvPr/>
          </p:nvSpPr>
          <p:spPr bwMode="auto">
            <a:xfrm>
              <a:off x="1442" y="1920"/>
              <a:ext cx="3675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O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500" b="1">
                <a:solidFill>
                  <a:srgbClr val="CC0000"/>
                </a:solidFill>
                <a:latin typeface="Arial" panose="020B0604020202020204" pitchFamily="34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C-CH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75790" name="Text Box 21"/>
            <p:cNvSpPr txBox="1">
              <a:spLocks noChangeArrowheads="1"/>
            </p:cNvSpPr>
            <p:nvPr/>
          </p:nvSpPr>
          <p:spPr bwMode="auto">
            <a:xfrm rot="5340000">
              <a:off x="1421" y="1984"/>
              <a:ext cx="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>
                  <a:solidFill>
                    <a:srgbClr val="CC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75791" name="Line 22"/>
            <p:cNvSpPr>
              <a:spLocks noChangeShapeType="1"/>
            </p:cNvSpPr>
            <p:nvPr/>
          </p:nvSpPr>
          <p:spPr bwMode="auto">
            <a:xfrm flipH="1">
              <a:off x="1295" y="2304"/>
              <a:ext cx="146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3579814" y="4572000"/>
            <a:ext cx="5842001" cy="1962150"/>
            <a:chOff x="1295" y="2880"/>
            <a:chExt cx="3680" cy="1236"/>
          </a:xfrm>
        </p:grpSpPr>
        <p:sp>
          <p:nvSpPr>
            <p:cNvPr id="75785" name="Text Box 24"/>
            <p:cNvSpPr txBox="1">
              <a:spLocks noChangeArrowheads="1"/>
            </p:cNvSpPr>
            <p:nvPr/>
          </p:nvSpPr>
          <p:spPr bwMode="auto">
            <a:xfrm>
              <a:off x="1400" y="2880"/>
              <a:ext cx="1552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O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500" b="1">
                <a:solidFill>
                  <a:srgbClr val="006600"/>
                </a:solidFill>
                <a:latin typeface="Arial" panose="020B0604020202020204" pitchFamily="34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C-CH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-CH</a:t>
              </a:r>
            </a:p>
          </p:txBody>
        </p:sp>
        <p:sp>
          <p:nvSpPr>
            <p:cNvPr id="75786" name="Rectangle 25"/>
            <p:cNvSpPr>
              <a:spLocks noChangeArrowheads="1"/>
            </p:cNvSpPr>
            <p:nvPr/>
          </p:nvSpPr>
          <p:spPr bwMode="auto">
            <a:xfrm rot="1380000">
              <a:off x="2791" y="3863"/>
              <a:ext cx="21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=CH-CH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006600"/>
                  </a:solidFill>
                  <a:latin typeface="Arial" panose="020B0604020202020204" pitchFamily="34" charset="0"/>
                </a:rPr>
                <a:t>-CH</a:t>
              </a:r>
              <a:r>
                <a:rPr lang="en-US" altLang="en-US" sz="1900" b="1" baseline="-25000">
                  <a:solidFill>
                    <a:srgbClr val="0066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75787" name="Text Box 26"/>
            <p:cNvSpPr txBox="1">
              <a:spLocks noChangeArrowheads="1"/>
            </p:cNvSpPr>
            <p:nvPr/>
          </p:nvSpPr>
          <p:spPr bwMode="auto">
            <a:xfrm rot="5340000">
              <a:off x="1417" y="3055"/>
              <a:ext cx="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0066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75788" name="Line 27"/>
            <p:cNvSpPr>
              <a:spLocks noChangeShapeType="1"/>
            </p:cNvSpPr>
            <p:nvPr/>
          </p:nvSpPr>
          <p:spPr bwMode="auto">
            <a:xfrm flipH="1">
              <a:off x="1295" y="3366"/>
              <a:ext cx="144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432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8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3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EBB7FD03-8EAB-49CE-BB75-8B95A09918D7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05000" y="1447801"/>
            <a:ext cx="84582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r>
              <a:rPr lang="en-US" altLang="en-US" sz="2800"/>
              <a:t>There are two kinds of </a:t>
            </a:r>
            <a:r>
              <a:rPr lang="en-US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</a:t>
            </a:r>
            <a:r>
              <a:rPr lang="en-US" altLang="en-US" sz="2800"/>
              <a:t> you may see these on food labels:</a:t>
            </a:r>
          </a:p>
          <a:p>
            <a:pPr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r>
              <a:rPr lang="en-US" altLang="en-US" sz="2800"/>
              <a:t>	</a:t>
            </a:r>
            <a:r>
              <a:rPr lang="en-US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</a:t>
            </a:r>
            <a:r>
              <a:rPr lang="en-US" alt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Saturated fatty acids:</a:t>
            </a:r>
            <a:r>
              <a:rPr lang="en-US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no double bonds (bad) solid-animal fats-bacon,lard,butter</a:t>
            </a:r>
          </a:p>
          <a:p>
            <a:pPr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endParaRPr lang="en-US" altLang="en-U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r>
              <a:rPr lang="en-US" altLang="en-US" sz="2800"/>
              <a:t>	</a:t>
            </a:r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	</a:t>
            </a:r>
            <a:r>
              <a:rPr lang="en-US" altLang="en-US" sz="2800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Unsaturated fatty acids:</a:t>
            </a:r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double bonds (good)liquid at room temp-olive oil, corn oil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211389" y="3200403"/>
            <a:ext cx="7588249" cy="844551"/>
            <a:chOff x="433" y="2016"/>
            <a:chExt cx="4780" cy="532"/>
          </a:xfrm>
        </p:grpSpPr>
        <p:grpSp>
          <p:nvGrpSpPr>
            <p:cNvPr id="77837" name="Group 5"/>
            <p:cNvGrpSpPr>
              <a:grpSpLocks/>
            </p:cNvGrpSpPr>
            <p:nvPr/>
          </p:nvGrpSpPr>
          <p:grpSpPr bwMode="auto">
            <a:xfrm>
              <a:off x="1391" y="2016"/>
              <a:ext cx="3822" cy="496"/>
              <a:chOff x="1391" y="2016"/>
              <a:chExt cx="3822" cy="496"/>
            </a:xfrm>
          </p:grpSpPr>
          <p:sp>
            <p:nvSpPr>
              <p:cNvPr id="77839" name="Text Box 6"/>
              <p:cNvSpPr txBox="1">
                <a:spLocks noChangeArrowheads="1"/>
              </p:cNvSpPr>
              <p:nvPr/>
            </p:nvSpPr>
            <p:spPr bwMode="auto">
              <a:xfrm>
                <a:off x="1538" y="2016"/>
                <a:ext cx="3675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500" b="1">
                  <a:solidFill>
                    <a:srgbClr val="CC0000"/>
                  </a:solidFill>
                  <a:latin typeface="Arial" panose="020B0604020202020204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C-CH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7840" name="Text Box 7"/>
              <p:cNvSpPr txBox="1">
                <a:spLocks noChangeArrowheads="1"/>
              </p:cNvSpPr>
              <p:nvPr/>
            </p:nvSpPr>
            <p:spPr bwMode="auto">
              <a:xfrm rot="5340000">
                <a:off x="1532" y="2123"/>
                <a:ext cx="228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77841" name="Line 8"/>
              <p:cNvSpPr>
                <a:spLocks noChangeShapeType="1"/>
              </p:cNvSpPr>
              <p:nvPr/>
            </p:nvSpPr>
            <p:spPr bwMode="auto">
              <a:xfrm flipH="1">
                <a:off x="1391" y="2400"/>
                <a:ext cx="146" cy="0"/>
              </a:xfrm>
              <a:prstGeom prst="line">
                <a:avLst/>
              </a:prstGeom>
              <a:noFill/>
              <a:ln w="572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433" y="2256"/>
              <a:ext cx="98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saturated</a:t>
              </a:r>
            </a:p>
          </p:txBody>
        </p:sp>
      </p:grp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2516189" y="5010150"/>
            <a:ext cx="7515225" cy="1741488"/>
            <a:chOff x="625" y="3156"/>
            <a:chExt cx="4734" cy="1097"/>
          </a:xfrm>
        </p:grpSpPr>
        <p:grpSp>
          <p:nvGrpSpPr>
            <p:cNvPr id="77831" name="Group 11"/>
            <p:cNvGrpSpPr>
              <a:grpSpLocks/>
            </p:cNvGrpSpPr>
            <p:nvPr/>
          </p:nvGrpSpPr>
          <p:grpSpPr bwMode="auto">
            <a:xfrm>
              <a:off x="1788" y="3188"/>
              <a:ext cx="3571" cy="1065"/>
              <a:chOff x="1788" y="3188"/>
              <a:chExt cx="3571" cy="1065"/>
            </a:xfrm>
          </p:grpSpPr>
          <p:sp>
            <p:nvSpPr>
              <p:cNvPr id="77833" name="Text Box 12"/>
              <p:cNvSpPr txBox="1">
                <a:spLocks noChangeArrowheads="1"/>
              </p:cNvSpPr>
              <p:nvPr/>
            </p:nvSpPr>
            <p:spPr bwMode="auto">
              <a:xfrm>
                <a:off x="1866" y="3188"/>
                <a:ext cx="1552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O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500" b="1">
                  <a:solidFill>
                    <a:srgbClr val="006600"/>
                  </a:solidFill>
                  <a:latin typeface="Arial" panose="020B0604020202020204" pitchFamily="34" charset="0"/>
                </a:endParaRP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C-CH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-CH</a:t>
                </a:r>
              </a:p>
            </p:txBody>
          </p:sp>
          <p:sp>
            <p:nvSpPr>
              <p:cNvPr id="77834" name="Rectangle 13"/>
              <p:cNvSpPr>
                <a:spLocks noChangeArrowheads="1"/>
              </p:cNvSpPr>
              <p:nvPr/>
            </p:nvSpPr>
            <p:spPr bwMode="auto">
              <a:xfrm rot="1380000">
                <a:off x="3238" y="3806"/>
                <a:ext cx="2121" cy="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=CH-CH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-CH</a:t>
                </a:r>
                <a:r>
                  <a:rPr lang="en-US" altLang="en-US" sz="1900" b="1" baseline="-25000">
                    <a:solidFill>
                      <a:srgbClr val="0066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7835" name="Text Box 14"/>
              <p:cNvSpPr txBox="1">
                <a:spLocks noChangeArrowheads="1"/>
              </p:cNvSpPr>
              <p:nvPr/>
            </p:nvSpPr>
            <p:spPr bwMode="auto">
              <a:xfrm rot="5340000">
                <a:off x="1879" y="3282"/>
                <a:ext cx="228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1pPr>
                <a:lvl2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600">
                    <a:solidFill>
                      <a:srgbClr val="000000"/>
                    </a:solidFill>
                    <a:latin typeface="Arial Black" panose="020B0A04020102020204" pitchFamily="34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77836" name="Line 15"/>
              <p:cNvSpPr>
                <a:spLocks noChangeShapeType="1"/>
              </p:cNvSpPr>
              <p:nvPr/>
            </p:nvSpPr>
            <p:spPr bwMode="auto">
              <a:xfrm flipH="1">
                <a:off x="1788" y="3434"/>
                <a:ext cx="141" cy="0"/>
              </a:xfrm>
              <a:prstGeom prst="line">
                <a:avLst/>
              </a:prstGeom>
              <a:noFill/>
              <a:ln w="572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7832" name="Text Box 16"/>
            <p:cNvSpPr txBox="1">
              <a:spLocks noChangeArrowheads="1"/>
            </p:cNvSpPr>
            <p:nvPr/>
          </p:nvSpPr>
          <p:spPr bwMode="auto">
            <a:xfrm>
              <a:off x="625" y="3156"/>
              <a:ext cx="122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006600"/>
                  </a:solidFill>
                  <a:latin typeface="Arial" panose="020B0604020202020204" pitchFamily="34" charset="0"/>
                </a:rPr>
                <a:t>unsaturated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89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346</Words>
  <Application>Microsoft Office PowerPoint</Application>
  <PresentationFormat>Widescreen</PresentationFormat>
  <Paragraphs>133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Unicode MS</vt:lpstr>
      <vt:lpstr>Calibri</vt:lpstr>
      <vt:lpstr>Comic Sans MS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Windows User</cp:lastModifiedBy>
  <cp:revision>3</cp:revision>
  <dcterms:created xsi:type="dcterms:W3CDTF">2016-01-19T15:25:17Z</dcterms:created>
  <dcterms:modified xsi:type="dcterms:W3CDTF">2018-07-31T20:54:34Z</dcterms:modified>
</cp:coreProperties>
</file>