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92" r:id="rId9"/>
    <p:sldId id="262" r:id="rId10"/>
    <p:sldId id="263" r:id="rId11"/>
    <p:sldId id="264" r:id="rId12"/>
    <p:sldId id="29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40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40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40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40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40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5pPr>
    <a:lvl6pPr marL="2286000" algn="l" defTabSz="914400" rtl="0" eaLnBrk="1" latinLnBrk="0" hangingPunct="1">
      <a:defRPr sz="40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6pPr>
    <a:lvl7pPr marL="2743200" algn="l" defTabSz="914400" rtl="0" eaLnBrk="1" latinLnBrk="0" hangingPunct="1">
      <a:defRPr sz="40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7pPr>
    <a:lvl8pPr marL="3200400" algn="l" defTabSz="914400" rtl="0" eaLnBrk="1" latinLnBrk="0" hangingPunct="1">
      <a:defRPr sz="40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8pPr>
    <a:lvl9pPr marL="3657600" algn="l" defTabSz="914400" rtl="0" eaLnBrk="1" latinLnBrk="0" hangingPunct="1">
      <a:defRPr sz="40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9C7C8"/>
    <a:srgbClr val="8E8C8E"/>
    <a:srgbClr val="666699"/>
    <a:srgbClr val="CCCC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2" autoAdjust="0"/>
    <p:restoredTop sz="95380" autoAdjust="0"/>
  </p:normalViewPr>
  <p:slideViewPr>
    <p:cSldViewPr>
      <p:cViewPr varScale="1">
        <p:scale>
          <a:sx n="87" d="100"/>
          <a:sy n="87" d="100"/>
        </p:scale>
        <p:origin x="1260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90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7D208BFE-BDF9-45C7-97D6-6E8B1C684D7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25FAFA1-3805-45F3-A0E8-562830A29ED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F1982544-22C0-4610-AC74-D7420AC8D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C6A9D18-382D-4767-A415-B9AC7F6B5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6C48F7AA-3399-496B-918B-71BC590F83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21DBBED-DB77-40E8-A829-EFC3F5215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426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D87CE757-D15C-48B2-B22E-42B747C2B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3C979F1-C133-41DE-AE8A-63EC2AEC8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7369571F-B348-47C7-A814-08BB092CD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FB4779E-24FA-4E54-8E81-F8B249329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C9C8BF0F-DD35-4C66-972B-0E89CDDC1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1C15037-A3B1-494C-AADD-7C9AC8E2F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BA962898-C47B-4EAE-9D78-0650E0728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F98C889-EFE4-4A0C-906D-05EA79A32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A97B45F7-AF86-4EBD-B229-F6A9F478F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1811C33-91BB-4C1E-BA36-60AA12F24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D1C39CE9-E376-4629-BDF7-DD63D2B20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DA8D7A0-23AD-4425-9F0E-071FEF6D3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D4A3942A-CFDC-4BDF-9552-768680F56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C012D1B-6A21-4A77-ADC8-60843F803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65E005B5-A3E3-4E88-A24B-B5F80ECD2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306D4D6-076C-4C58-B17B-3CA863A55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54F3F2F5-0CCF-49A1-9DA9-B69EC7D802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C4A3BCF-4457-4D2D-9EE4-851E50A30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AD9C83CC-334A-40D7-9651-691B5E9E1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654EB48-E4AF-4219-A4F8-9C60C0029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3867E6DD-12E3-413E-B58F-C228D33C2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333F565-E5CB-42C6-BB69-111AA6AD2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DA8E254C-18EF-4811-B145-AEEB421B0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4A7E52A-57B7-4C29-9754-4CF6C15A6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CB85BEBB-82AA-4330-8090-5BC621C69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D791BC6-91A4-4336-8E13-915463019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A5F26CD6-8B44-4A68-A83A-2AF653F855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B528046-E218-457F-A7BE-B26CCC7EA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79668305-64A5-43DD-80E9-FF11CD44E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EA60AE2-1EFA-47A0-A885-CAEC10F0C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A140DAC5-28E3-4514-973C-C33479F893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3D65FB9-3E65-490D-9A14-4EA382489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BE1A879C-A9E0-48A9-91CD-61A2E76BC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F5F3829-A259-496E-BE35-33972F598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1B1515D4-7AEB-4E8C-9A9C-E1223CE71A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E25FE9F-39F1-4720-8154-F2523F219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BCF45972-D5F1-43E7-9135-2FA9AFFBF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5B48DE4-35BF-4E00-83F2-6B747C297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C359137D-8697-4D98-B93D-D9559CE4E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FFD23943-1F0C-487A-B285-13CD37AA1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E68E595E-FF1C-4E27-BA45-D44D47E5C4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5E57113-6274-46BC-8926-49F297DFD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9B4CA9BC-ED27-463F-BE7C-FBF26EBE6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EAF08C5-08B2-41AE-AF56-2970ED5F6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>
            <a:extLst>
              <a:ext uri="{FF2B5EF4-FFF2-40B4-BE49-F238E27FC236}">
                <a16:creationId xmlns:a16="http://schemas.microsoft.com/office/drawing/2014/main" id="{D289ADCC-268F-46E3-B0D4-BC6049DDD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B7FA7C6-7C30-4628-82C7-B93DEA9E6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>
            <a:extLst>
              <a:ext uri="{FF2B5EF4-FFF2-40B4-BE49-F238E27FC236}">
                <a16:creationId xmlns:a16="http://schemas.microsoft.com/office/drawing/2014/main" id="{C06B3D4A-491A-45A9-9945-D364FC3AC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FF690318-44F8-4283-9687-DE49D3411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>
            <a:extLst>
              <a:ext uri="{FF2B5EF4-FFF2-40B4-BE49-F238E27FC236}">
                <a16:creationId xmlns:a16="http://schemas.microsoft.com/office/drawing/2014/main" id="{06E7840A-BE4C-4481-A457-9EE54A8B6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6B42F59A-E887-43B4-A05C-4530D73D3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>
            <a:extLst>
              <a:ext uri="{FF2B5EF4-FFF2-40B4-BE49-F238E27FC236}">
                <a16:creationId xmlns:a16="http://schemas.microsoft.com/office/drawing/2014/main" id="{8D9FB3C3-C39D-44CE-8F3B-A063FF643C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1103A51F-9B20-4106-803B-CEBC9E99E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>
            <a:extLst>
              <a:ext uri="{FF2B5EF4-FFF2-40B4-BE49-F238E27FC236}">
                <a16:creationId xmlns:a16="http://schemas.microsoft.com/office/drawing/2014/main" id="{EA530B58-8B0A-4E34-95FC-1E380BB5E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F70DE77-5739-4CAA-BAB0-E5333F2C9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>
            <a:extLst>
              <a:ext uri="{FF2B5EF4-FFF2-40B4-BE49-F238E27FC236}">
                <a16:creationId xmlns:a16="http://schemas.microsoft.com/office/drawing/2014/main" id="{71D05C3A-0D26-482F-956F-787EAA14B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F87C641-8D4F-4CA3-8DAA-601BEDCC5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>
            <a:extLst>
              <a:ext uri="{FF2B5EF4-FFF2-40B4-BE49-F238E27FC236}">
                <a16:creationId xmlns:a16="http://schemas.microsoft.com/office/drawing/2014/main" id="{50EBC1B4-6EFD-4ED4-825C-86C8FFC772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16334358-F06A-4759-B418-DA0F5EEAD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5DC0EEA0-82AE-49F5-ABCE-C0EB8568EE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C8EC61E-7631-4AD9-993D-B0F970DA2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D1591361-11E1-4FD2-B10B-8960CF09F2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CA2425F-5AD8-4A17-A7A6-32FAF2E22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D820D0CE-52EF-4AF8-B9A4-80696F1587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DD5950B-6776-42E5-B599-164E5388F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E5F95BDA-013C-4BD9-AA15-1656862E0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78EDA54-0DDF-45F2-8AF6-08716E2FB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B44CC614-C9C3-44ED-87AC-E236AE0169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B0F33EA-F918-40FD-B857-CEC59208C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6C48F7AA-3399-496B-918B-71BC590F83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21DBBED-DB77-40E8-A829-EFC3F5215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458EA5-1A1E-4513-AFDD-B3628580AB0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79162-A0F8-41E3-9640-4404DD919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53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D66129-7DF4-4B15-B08B-DCD72864415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90A7-4D44-4687-BBAC-A05C5EE32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80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D4740B-E4D2-4852-82F1-136F055551F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CB7B3-0F4F-4B7E-94FA-B2D2CB5BE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43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21B882-7E32-494E-A480-66A36F333BD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2BC83-A76D-4854-8CEF-0A84C596D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55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5190C-2BCB-4BB7-A3ED-4C195E1CD7C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42B91-1C1C-41A3-9CAF-533D2E6A6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49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3BD8BD-A7AC-4230-9EB0-0C1018E3172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1F3D-AD65-4838-A5BF-350C1F73C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30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08413" cy="3736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357438"/>
            <a:ext cx="3810000" cy="3736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25C411-896B-41B0-B6B4-96D618EC559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E98D-221A-40D8-8A27-A64AFD4C4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988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3A4E09C-C493-4566-A2ED-B4EABF49FB8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9F1C0-4A4B-48B3-B78D-62A2A9C1E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478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01D3785-10D7-42F0-9FF2-DB89ED1565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CDD1-E7B6-4AE0-BBD4-D173152C5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434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8E27FD5-E9BE-4F57-BA05-257B1E26708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3F34-55FB-41DE-9420-46AF56966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293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E96846-E448-45F6-A687-9BBB143A28E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1B1CF-54BB-4118-9F28-BB84D4634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26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EB0CE6-B7C0-48A5-A24B-745C25730D6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DF373-B75C-470E-A769-A16B3D480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310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1BE1A2B-37FB-465C-A08C-791F0D1D1C4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305F8-5050-4993-B604-C2BE1FB281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161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94A17A-1EEE-4081-8B4E-AA94C0AAEC6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A2B91-6F0E-48B2-BF13-1B3A11174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893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1513" cy="4416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6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44DBE-1339-4941-8513-3E94F2C4A1F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EF064-A813-474E-8FA6-1FEE6A1BF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22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3E0849-C52B-4202-B5A2-C46A6C7CC8E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64D6C-BDFD-4D63-9ED5-7BBB7C5B0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68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E60015-B6CF-4F99-A7CB-8B58EC3E8D9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EF06E-9FDB-4815-A9F0-80125813B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40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353F663-BD02-4AC0-9D7F-007A983CFDD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1909-47C8-44C6-A6BD-EF7157061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6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2B925E-1347-40EC-B13B-FA7AA6C072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28043-4202-4696-B8D2-768D0FB31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53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0D79FD9-AD8D-4D76-B87D-F84AF6A8067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6C30C-2FDB-437F-BEC3-93A776FF4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15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157A82-8425-485F-B753-4A4CC2FF6BE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44DB3-CC12-45C3-9A33-909CB67C06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09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75306C-0C0B-4EF2-9036-BCD12AFCDB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370D5-6429-4141-8266-6AD5C4C6D2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4DDC6CC-225B-40DE-8BAB-351C2018E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57BFBC1E-A85D-45E4-AD14-ECE3C54DD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9A5F6338-7E3C-44B9-AF1B-49F64CF6F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35325E93-114B-4BAF-9492-27BA4C27D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B952C79-63B9-47E4-AAC3-4CE62F032E2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B000E76-30F2-43D9-A004-163C556F5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Arial Unicode MS" panose="020B060402020202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Arial Unicode MS" panose="020B060402020202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Arial Unicode MS" panose="020B060402020202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Arial Unicode MS" panose="020B060402020202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Arial Unicode MS" panose="020B060402020202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Arial Unicode MS" panose="020B060402020202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Arial Unicode MS" panose="020B060402020202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>
            <a:extLst>
              <a:ext uri="{FF2B5EF4-FFF2-40B4-BE49-F238E27FC236}">
                <a16:creationId xmlns:a16="http://schemas.microsoft.com/office/drawing/2014/main" id="{58E3A6EB-6952-4152-B15A-5175D964A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Text Box 2">
            <a:extLst>
              <a:ext uri="{FF2B5EF4-FFF2-40B4-BE49-F238E27FC236}">
                <a16:creationId xmlns:a16="http://schemas.microsoft.com/office/drawing/2014/main" id="{154E363A-B2A6-402D-9964-15B169A57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76374B1-1211-4FDA-BE33-D6091ED2451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4293F7C-7483-4366-A8FF-1A755F111D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42FD5707-F9EA-4EBD-975C-255DFB7CD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08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6D80FD1C-1957-4D98-8134-3D6D90A5A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081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2055" name="Picture 6">
            <a:extLst>
              <a:ext uri="{FF2B5EF4-FFF2-40B4-BE49-F238E27FC236}">
                <a16:creationId xmlns:a16="http://schemas.microsoft.com/office/drawing/2014/main" id="{0F7A2804-3585-4659-B541-3A6F0D839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6" name="Picture 7">
            <a:extLst>
              <a:ext uri="{FF2B5EF4-FFF2-40B4-BE49-F238E27FC236}">
                <a16:creationId xmlns:a16="http://schemas.microsoft.com/office/drawing/2014/main" id="{89200739-F63F-450A-B57C-37268A8A2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r="1283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546" r="1283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7" name="Picture 8">
            <a:extLst>
              <a:ext uri="{FF2B5EF4-FFF2-40B4-BE49-F238E27FC236}">
                <a16:creationId xmlns:a16="http://schemas.microsoft.com/office/drawing/2014/main" id="{F2288B72-7E11-4384-B467-7F6C16602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1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012" r="1337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9">
            <a:extLst>
              <a:ext uri="{FF2B5EF4-FFF2-40B4-BE49-F238E27FC236}">
                <a16:creationId xmlns:a16="http://schemas.microsoft.com/office/drawing/2014/main" id="{04A60181-2464-49FF-AAB0-F259F6A79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0">
            <a:extLst>
              <a:ext uri="{FF2B5EF4-FFF2-40B4-BE49-F238E27FC236}">
                <a16:creationId xmlns:a16="http://schemas.microsoft.com/office/drawing/2014/main" id="{6040F2E9-E7AE-44F3-96C6-636B59B49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1">
            <a:extLst>
              <a:ext uri="{FF2B5EF4-FFF2-40B4-BE49-F238E27FC236}">
                <a16:creationId xmlns:a16="http://schemas.microsoft.com/office/drawing/2014/main" id="{72298410-6A7B-40DC-973E-891BD42D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58565F0B-DAC0-45D9-A7B2-0B72D9A79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75"/>
              </a:spcBef>
              <a:buSzPct val="100000"/>
              <a:defRPr/>
            </a:pP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Go to Section:</a:t>
            </a:r>
          </a:p>
        </p:txBody>
      </p:sp>
      <p:pic>
        <p:nvPicPr>
          <p:cNvPr id="2062" name="Picture 13">
            <a:extLst>
              <a:ext uri="{FF2B5EF4-FFF2-40B4-BE49-F238E27FC236}">
                <a16:creationId xmlns:a16="http://schemas.microsoft.com/office/drawing/2014/main" id="{D7963609-D5FD-4EB4-8929-4311809E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3" name="Picture 14">
            <a:extLst>
              <a:ext uri="{FF2B5EF4-FFF2-40B4-BE49-F238E27FC236}">
                <a16:creationId xmlns:a16="http://schemas.microsoft.com/office/drawing/2014/main" id="{573DE582-7924-448A-9FEA-28261D43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316663"/>
            <a:ext cx="692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212F5C9A-020E-4ED8-BCCB-A87196580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8001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/>
              <a:t>Exploring Mendelian Genetics</a:t>
            </a:r>
            <a:br>
              <a:rPr lang="en-US" altLang="en-US" sz="4800" b="1"/>
            </a:br>
            <a:r>
              <a:rPr lang="en-US" altLang="en-US" sz="4800" b="1"/>
              <a:t>11-3</a:t>
            </a: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7635EB7D-0E5F-40DC-A128-A5CA28CF5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45239EC-E2AE-472F-8827-81EA37088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323013"/>
            <a:ext cx="299243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http://www.eslkidstuff.com/images/tallshort.gif</a:t>
            </a:r>
          </a:p>
        </p:txBody>
      </p:sp>
      <p:pic>
        <p:nvPicPr>
          <p:cNvPr id="4101" name="Picture 4">
            <a:extLst>
              <a:ext uri="{FF2B5EF4-FFF2-40B4-BE49-F238E27FC236}">
                <a16:creationId xmlns:a16="http://schemas.microsoft.com/office/drawing/2014/main" id="{0B47B21D-25E3-4A75-A979-06409909F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24643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5">
            <a:extLst>
              <a:ext uri="{FF2B5EF4-FFF2-40B4-BE49-F238E27FC236}">
                <a16:creationId xmlns:a16="http://schemas.microsoft.com/office/drawing/2014/main" id="{965BC962-8F8E-4D9D-A1D3-51FD3404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8800"/>
            <a:ext cx="19669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3" name="Rectangle 6">
            <a:extLst>
              <a:ext uri="{FF2B5EF4-FFF2-40B4-BE49-F238E27FC236}">
                <a16:creationId xmlns:a16="http://schemas.microsoft.com/office/drawing/2014/main" id="{2939D859-3FF6-4FDB-8456-BC887B2D8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225" y="6613525"/>
            <a:ext cx="35988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http://sps.k12.ar.us/massengale/genetics%20tutorial.htm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7FCA3BC9-7979-4294-91BF-F83BEA0F8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/>
              <a:t>CO-DOMINANCE</a:t>
            </a: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03904453-E292-4CEA-B899-72CF0FDC5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83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ts val="900"/>
              </a:spcBef>
              <a:buClrTx/>
              <a:buFontTx/>
              <a:buNone/>
            </a:pPr>
            <a:r>
              <a:rPr lang="en-US" altLang="en-US" sz="3600" b="1"/>
              <a:t>_______ traits are expressed at ___________ (_____________________) in heterozygote</a:t>
            </a:r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936E50BF-4708-4E8E-8C3E-0D3CDD035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43200"/>
            <a:ext cx="47244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A ________HORSE has ______________ hair </a:t>
            </a:r>
            <a:br>
              <a:rPr lang="en-US" altLang="en-US" b="1"/>
            </a:br>
            <a:r>
              <a:rPr lang="en-US" altLang="en-US" b="1"/>
              <a:t>and __________ hair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side by side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2F3989AD-ADDB-4015-95A9-743BC7C02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1219200"/>
            <a:ext cx="15017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BOTH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EB5BB6EB-79C2-494A-9C78-3C3D55175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1371600"/>
            <a:ext cx="2533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3333CC"/>
                </a:solidFill>
              </a:rPr>
              <a:t>SAME TIME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B69C3D46-1E5E-473B-BDFC-EE30B5ADF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88" y="2590800"/>
            <a:ext cx="13763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3333CC"/>
                </a:solidFill>
              </a:rPr>
              <a:t>ROAN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07FA166F-E5F4-462C-BAD6-302A2DE5C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276600"/>
            <a:ext cx="231457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3333CC"/>
                </a:solidFill>
              </a:rPr>
              <a:t>BOTH RED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3333CC"/>
                </a:solidFill>
              </a:rPr>
              <a:t>      WHITE</a:t>
            </a:r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AE425414-A001-41E9-B337-10C47C59C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5" y="1858963"/>
            <a:ext cx="34194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NO BLENDING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484AF-6575-4373-9CF8-129228969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7" y="3078163"/>
            <a:ext cx="4037013" cy="232531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7FCA3BC9-7979-4294-91BF-F83BEA0F8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/>
              <a:t>CO-DOMINANCE</a:t>
            </a: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03904453-E292-4CEA-B899-72CF0FDC5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83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ts val="900"/>
              </a:spcBef>
              <a:buClrTx/>
              <a:buFontTx/>
              <a:buNone/>
            </a:pPr>
            <a:r>
              <a:rPr lang="en-US" altLang="en-US" sz="3600" b="1"/>
              <a:t>_______ traits are expressed at ___________ (_____________________) in heterozygote</a:t>
            </a:r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936E50BF-4708-4E8E-8C3E-0D3CDD035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43200"/>
            <a:ext cx="47244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A ________HORSE has ______________ hair </a:t>
            </a:r>
            <a:br>
              <a:rPr lang="en-US" altLang="en-US" b="1"/>
            </a:br>
            <a:r>
              <a:rPr lang="en-US" altLang="en-US" b="1"/>
              <a:t>and __________ hair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side by side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2F3989AD-ADDB-4015-95A9-743BC7C02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1219200"/>
            <a:ext cx="15017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BOTH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EB5BB6EB-79C2-494A-9C78-3C3D55175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1371600"/>
            <a:ext cx="2533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3333CC"/>
                </a:solidFill>
              </a:rPr>
              <a:t>SAME TIME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B69C3D46-1E5E-473B-BDFC-EE30B5ADF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88" y="2590800"/>
            <a:ext cx="13763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3333CC"/>
                </a:solidFill>
              </a:rPr>
              <a:t>ROAN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07FA166F-E5F4-462C-BAD6-302A2DE5C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276600"/>
            <a:ext cx="231457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3333CC"/>
                </a:solidFill>
              </a:rPr>
              <a:t>BOTH RED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3333CC"/>
                </a:solidFill>
              </a:rPr>
              <a:t>      WHITE</a:t>
            </a:r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AE425414-A001-41E9-B337-10C47C59C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5" y="1858963"/>
            <a:ext cx="34194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NO BLENDING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D6E92B-90C4-465F-8DDE-0A7B16C24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048000"/>
            <a:ext cx="4000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614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75B911A5-767C-4782-83D0-CBDF90B6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Chickens (Erminette expresses black and white feathers)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4B088CEF-E9D8-4DF5-8DFF-60A556369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3E2EEC43-4F2E-4E69-B5E0-716368302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88D0ADFF-9626-4AA1-B81A-999EC6EE3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324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3C14AA0C-B3AB-42F8-B16D-46B2CE289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/>
              <a:t>CO-DOMINANCE</a:t>
            </a: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E04A5E67-3638-4901-A499-E7FBF0D4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8001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Both traits are expressed together (NO BLENDING) in heterozygote</a:t>
            </a: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D70B87C2-6C12-4E67-9828-1933F4880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819400"/>
            <a:ext cx="42910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Persons with an A allele</a:t>
            </a:r>
            <a:br>
              <a:rPr lang="en-US" altLang="en-US" b="1"/>
            </a:br>
            <a:r>
              <a:rPr lang="en-US" altLang="en-US" b="1"/>
              <a:t>AND a B allele have</a:t>
            </a:r>
            <a:br>
              <a:rPr lang="en-US" altLang="en-US" b="1"/>
            </a:br>
            <a:r>
              <a:rPr lang="en-US" altLang="en-US" b="1"/>
              <a:t> blood type  AB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2838E6-B320-4C9E-B19D-02FC67A3D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8" y="3048000"/>
            <a:ext cx="3646025" cy="2057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964D0A15-A207-4174-9354-295F6E4F1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57400"/>
            <a:ext cx="6553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en-US" sz="4400" b="1"/>
              <a:t>Membrane proteins with _______ attached that help cells recognize self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en-US" sz="4400" b="1"/>
              <a:t>=  ______________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en-US" sz="4400" b="1"/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96E252C9-BD91-49D0-9471-9D9F6B1B0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4267200"/>
            <a:ext cx="45942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GLYCOPROTEINS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76F0268C-0EF6-4797-9AA7-CF9FDBF9C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90800"/>
            <a:ext cx="27432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Rectangle 4">
            <a:extLst>
              <a:ext uri="{FF2B5EF4-FFF2-40B4-BE49-F238E27FC236}">
                <a16:creationId xmlns:a16="http://schemas.microsoft.com/office/drawing/2014/main" id="{F171B701-DF58-4B28-8DB4-324051452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6400800"/>
            <a:ext cx="33766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http://www.mannanw.com/super-sugars.htm</a:t>
            </a:r>
          </a:p>
        </p:txBody>
      </p:sp>
      <p:pic>
        <p:nvPicPr>
          <p:cNvPr id="26630" name="Picture 5">
            <a:extLst>
              <a:ext uri="{FF2B5EF4-FFF2-40B4-BE49-F238E27FC236}">
                <a16:creationId xmlns:a16="http://schemas.microsoft.com/office/drawing/2014/main" id="{1FF4D8A0-F095-4318-A909-281F58C9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18002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1" name="Text Box 6">
            <a:extLst>
              <a:ext uri="{FF2B5EF4-FFF2-40B4-BE49-F238E27FC236}">
                <a16:creationId xmlns:a16="http://schemas.microsoft.com/office/drawing/2014/main" id="{90D3DB98-36D3-447C-9A2D-BF85EEA55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048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REMEMBER 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9CE951D6-1B50-4412-BB1C-1607EB26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5" y="2819400"/>
            <a:ext cx="159226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sugars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ED13229A-0856-4955-A7AF-941F4133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2075"/>
            <a:ext cx="807720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FF3300"/>
                </a:solidFill>
              </a:rPr>
              <a:t>BLOOD TYPES </a:t>
            </a:r>
            <a:br>
              <a:rPr lang="en-US" altLang="en-US" sz="4400" b="1">
                <a:solidFill>
                  <a:srgbClr val="FF3300"/>
                </a:solidFill>
              </a:rPr>
            </a:br>
            <a:r>
              <a:rPr lang="en-US" altLang="en-US" sz="4400" b="1">
                <a:solidFill>
                  <a:srgbClr val="FF3300"/>
                </a:solidFill>
              </a:rPr>
              <a:t>have more than 2 allele choices</a:t>
            </a:r>
            <a:br>
              <a:rPr lang="en-US" altLang="en-US" sz="4400" b="1">
                <a:solidFill>
                  <a:srgbClr val="FF3300"/>
                </a:solidFill>
              </a:rPr>
            </a:br>
            <a:r>
              <a:rPr lang="en-US" altLang="en-US" sz="4400" b="1">
                <a:solidFill>
                  <a:srgbClr val="FF3300"/>
                </a:solidFill>
              </a:rPr>
              <a:t>= _________________________ 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D4F366D7-686D-42C8-A448-BFC2F0DFD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822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en-US" sz="4400" b="1"/>
              <a:t>The pattern of sugars that is attached is determined by genes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en-US" sz="4400" b="1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en-US" sz="4400" b="1"/>
              <a:t>Allele choices are: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en-US" sz="4400" b="1"/>
              <a:t>_____	____	____  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96B93B32-0A82-402A-91D0-2D63EFD37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5181600"/>
            <a:ext cx="5842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A3D4B4E-64DC-47FE-945A-8B45139D8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5181600"/>
            <a:ext cx="554037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3333CC"/>
                </a:solidFill>
              </a:rPr>
              <a:t>B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1E285EAD-98AE-4DD6-88C7-9F1DA0515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5181600"/>
            <a:ext cx="61595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3333CC"/>
                </a:solidFill>
              </a:rPr>
              <a:t>O</a:t>
            </a:r>
          </a:p>
        </p:txBody>
      </p:sp>
      <p:pic>
        <p:nvPicPr>
          <p:cNvPr id="28679" name="Picture 6">
            <a:extLst>
              <a:ext uri="{FF2B5EF4-FFF2-40B4-BE49-F238E27FC236}">
                <a16:creationId xmlns:a16="http://schemas.microsoft.com/office/drawing/2014/main" id="{DFFABAEC-9B9C-47B4-B275-FBB73D48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3780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1" name="Rectangle 7">
            <a:extLst>
              <a:ext uri="{FF2B5EF4-FFF2-40B4-BE49-F238E27FC236}">
                <a16:creationId xmlns:a16="http://schemas.microsoft.com/office/drawing/2014/main" id="{FA61F771-05D9-4F2E-92A6-47A850DD2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447800"/>
            <a:ext cx="6731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MULTIPLE ALLELE TRAIT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D8B06AF0-8ADC-475E-B305-7E3BC70F6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5400" b="1"/>
              <a:t>BLOOD TYPES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B79976D3-DB89-4CE5-93C9-9E5A2F2C5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5410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An A allele tells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the cell to put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“A” glycoproteins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on its surface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  </a:t>
            </a: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97B604B9-5C28-4BD8-8EB0-5967C3C5F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386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8CDB5511-DE66-4775-BAD0-B09A763FF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427413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C7B9CE03-E73B-4B8E-A216-F55C1BD8A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5400" b="1"/>
              <a:t>BLOOD TYPES</a:t>
            </a: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F37E64D1-5E50-4F22-901F-D73C0CB24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5410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  A B allele tells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  the cell to put a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  different  “B”</a:t>
            </a:r>
            <a:br>
              <a:rPr lang="en-US" altLang="en-US" sz="4000" b="1"/>
            </a:br>
            <a:r>
              <a:rPr lang="en-US" altLang="en-US" sz="4000" b="1"/>
              <a:t>glycoprotein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  on its surface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  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789F4FA6-D832-4B7E-955D-F1D906079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98600"/>
            <a:ext cx="4038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4">
            <a:extLst>
              <a:ext uri="{FF2B5EF4-FFF2-40B4-BE49-F238E27FC236}">
                <a16:creationId xmlns:a16="http://schemas.microsoft.com/office/drawing/2014/main" id="{B37D1168-5D5F-4833-8547-4E60E72F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27432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2E34B8D3-E187-4F3B-93D8-238F6B83F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5400" b="1"/>
              <a:t>BLOOD TYPES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9F1F4242-0E14-4E6B-B718-CFE100432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5410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  An O allele tells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  the cell NOT to put anything on the surface</a:t>
            </a:r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0DECCD15-4370-46E2-9383-B483C1982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886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8C635EDC-7ED0-4DC2-A5C9-18C0F3C19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/>
              <a:t>A and B are CO-DOMINANT</a:t>
            </a: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8BE363B3-A5B8-46ED-9A5C-D177F24A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5029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</a:pPr>
            <a:r>
              <a:rPr lang="en-US" altLang="en-US" sz="3600" b="1"/>
              <a:t>  A cell with 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</a:pPr>
            <a:r>
              <a:rPr lang="en-US" altLang="en-US" sz="3600" b="1"/>
              <a:t>  BOTH an 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</a:pPr>
            <a:r>
              <a:rPr lang="en-US" altLang="en-US" sz="3600" b="1"/>
              <a:t>  A and a B allele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</a:pPr>
            <a:r>
              <a:rPr lang="en-US" altLang="en-US" sz="3600" b="1"/>
              <a:t>  has BOTH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</a:pPr>
            <a:r>
              <a:rPr lang="en-US" altLang="en-US" sz="3600" b="1"/>
              <a:t>“A” and “B”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</a:pPr>
            <a:r>
              <a:rPr lang="en-US" altLang="en-US" sz="3600" b="1"/>
              <a:t>  glycoproteins on its surface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</a:pPr>
            <a:r>
              <a:rPr lang="en-US" altLang="en-US" sz="3600" b="1"/>
              <a:t>  </a:t>
            </a:r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BCA71AC3-F458-4C80-84CA-D32BEEAF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81150"/>
            <a:ext cx="3730625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2AB4297F-70CE-4F60-8881-08D78E14A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267200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D19D5827-076A-4234-87DC-7400A3F44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463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GENES are more complicated than Mendel thought</a:t>
            </a: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CBF2655C-080F-4D80-8543-C5E877661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____________________________ the ________________________.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    = ________________________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en-US" altLang="en-US" sz="4000" b="1"/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Genes ________ the ______ for development, but how plan unfolds also _______ on ______________conditions.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5C14969D-2668-4320-B5F0-654C15244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3000375"/>
            <a:ext cx="46767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“Nature vs Nurture”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21FF599-38EA-424B-AB0E-65520A2C1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2575"/>
            <a:ext cx="63944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3333CC"/>
                </a:solidFill>
              </a:rPr>
              <a:t>ENVIRONMENT influences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5335394-00D3-44FE-801D-C2B72946C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2286000"/>
            <a:ext cx="47323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3333CC"/>
                </a:solidFill>
              </a:rPr>
              <a:t>expression of genes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D2B15FF-9132-411B-B149-68E4CC015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0" y="4468813"/>
            <a:ext cx="3938588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provide         plan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F5DB846C-7BD3-438B-819B-D3B059A2F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5670550"/>
            <a:ext cx="612616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depends        environmental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F60AA5C5-4B94-403B-8731-454C4F25F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/>
              <a:t>BLOOD TYPES &amp; ALLELES</a:t>
            </a: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4B9F125B-E0E5-4B77-B33C-4682B5F53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324600"/>
            <a:ext cx="8077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graphicFrame>
        <p:nvGraphicFramePr>
          <p:cNvPr id="21507" name="Group 3">
            <a:extLst>
              <a:ext uri="{FF2B5EF4-FFF2-40B4-BE49-F238E27FC236}">
                <a16:creationId xmlns:a16="http://schemas.microsoft.com/office/drawing/2014/main" id="{C392B509-5D83-4950-9E31-736DD37D63B2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295400"/>
          <a:ext cx="7621588" cy="5202238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1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062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/>
                      </a:r>
                      <a:b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</a:b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GENOTYPE</a:t>
                      </a:r>
                    </a:p>
                  </a:txBody>
                  <a:tcPr marL="90000" marR="90000" marT="7855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PHENOTYPE</a:t>
                      </a:r>
                      <a:b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</a:b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(BLOOD TYPE)</a:t>
                      </a:r>
                    </a:p>
                  </a:txBody>
                  <a:tcPr marL="90000" marR="90000" marT="7855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I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A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I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A</a:t>
                      </a:r>
                    </a:p>
                  </a:txBody>
                  <a:tcPr marL="90000" marR="90000" marT="7855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90000" marR="90000" marT="7855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92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I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A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i</a:t>
                      </a:r>
                    </a:p>
                  </a:txBody>
                  <a:tcPr marL="90000" marR="90000" marT="7855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90000" marR="90000" marT="7855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3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I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B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I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B</a:t>
                      </a:r>
                    </a:p>
                  </a:txBody>
                  <a:tcPr marL="90000" marR="90000" marT="7855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90000" marR="90000" marT="7855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33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I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B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i</a:t>
                      </a:r>
                    </a:p>
                  </a:txBody>
                  <a:tcPr marL="90000" marR="90000" marT="7855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90000" marR="90000" marT="7855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92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ii</a:t>
                      </a:r>
                    </a:p>
                  </a:txBody>
                  <a:tcPr marL="90000" marR="90000" marT="7855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90000" marR="90000" marT="7855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75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I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A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I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B</a:t>
                      </a:r>
                    </a:p>
                  </a:txBody>
                  <a:tcPr marL="90000" marR="90000" marT="7855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90000" marR="90000" marT="7855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559" name="Rectangle 55">
            <a:extLst>
              <a:ext uri="{FF2B5EF4-FFF2-40B4-BE49-F238E27FC236}">
                <a16:creationId xmlns:a16="http://schemas.microsoft.com/office/drawing/2014/main" id="{719743CA-B0CA-4480-B375-CB9294FE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2441575"/>
            <a:ext cx="5111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ts val="900"/>
              </a:spcBef>
              <a:buClrTx/>
              <a:buFontTx/>
              <a:buNone/>
            </a:pPr>
            <a:r>
              <a:rPr lang="en-US" altLang="en-US" sz="3600" b="1"/>
              <a:t>A</a:t>
            </a:r>
          </a:p>
        </p:txBody>
      </p:sp>
      <p:sp>
        <p:nvSpPr>
          <p:cNvPr id="21560" name="Rectangle 56">
            <a:extLst>
              <a:ext uri="{FF2B5EF4-FFF2-40B4-BE49-F238E27FC236}">
                <a16:creationId xmlns:a16="http://schemas.microsoft.com/office/drawing/2014/main" id="{765E024D-501B-47F4-B928-7F79A5F17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3101975"/>
            <a:ext cx="5111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/>
              <a:t>A</a:t>
            </a:r>
          </a:p>
        </p:txBody>
      </p:sp>
      <p:sp>
        <p:nvSpPr>
          <p:cNvPr id="21561" name="Rectangle 57">
            <a:extLst>
              <a:ext uri="{FF2B5EF4-FFF2-40B4-BE49-F238E27FC236}">
                <a16:creationId xmlns:a16="http://schemas.microsoft.com/office/drawing/2014/main" id="{9E19496D-E125-4F18-9321-18EFD8B99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3886200"/>
            <a:ext cx="452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B</a:t>
            </a:r>
          </a:p>
        </p:txBody>
      </p:sp>
      <p:sp>
        <p:nvSpPr>
          <p:cNvPr id="21562" name="Rectangle 58">
            <a:extLst>
              <a:ext uri="{FF2B5EF4-FFF2-40B4-BE49-F238E27FC236}">
                <a16:creationId xmlns:a16="http://schemas.microsoft.com/office/drawing/2014/main" id="{47C6176F-1930-45D5-AA6E-40F42673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4495800"/>
            <a:ext cx="452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B</a:t>
            </a:r>
          </a:p>
        </p:txBody>
      </p:sp>
      <p:sp>
        <p:nvSpPr>
          <p:cNvPr id="21563" name="Rectangle 59">
            <a:extLst>
              <a:ext uri="{FF2B5EF4-FFF2-40B4-BE49-F238E27FC236}">
                <a16:creationId xmlns:a16="http://schemas.microsoft.com/office/drawing/2014/main" id="{226EC8C1-D803-494A-9C7D-07D37AD92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5181600"/>
            <a:ext cx="495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O</a:t>
            </a:r>
          </a:p>
        </p:txBody>
      </p:sp>
      <p:sp>
        <p:nvSpPr>
          <p:cNvPr id="21564" name="Rectangle 60">
            <a:extLst>
              <a:ext uri="{FF2B5EF4-FFF2-40B4-BE49-F238E27FC236}">
                <a16:creationId xmlns:a16="http://schemas.microsoft.com/office/drawing/2014/main" id="{28CAB1CC-EA8C-42F7-AAD7-A115B1FD1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867400"/>
            <a:ext cx="7445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AB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DBC6F9D7-B2D5-4F43-8D67-4ABD62C90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029200"/>
            <a:ext cx="35052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</a:pPr>
            <a:r>
              <a:rPr lang="en-US" altLang="en-US" sz="1000" b="1"/>
              <a:t>  </a:t>
            </a:r>
            <a:r>
              <a:rPr lang="en-US" altLang="en-US" sz="3600" b="1"/>
              <a:t>B and O see A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</a:pPr>
            <a:r>
              <a:rPr lang="en-US" altLang="en-US" sz="3600" b="1"/>
              <a:t>as Different!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3399"/>
                </a:solidFill>
              </a:rPr>
              <a:t>IMMUNE SYSTEM ATTACKS!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2BE0BDC-8BB0-4E80-8F3D-38F434CAE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324600"/>
            <a:ext cx="41687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Body images modified from:</a:t>
            </a:r>
            <a:b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</a:b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   http://www.new-fitness.com/images/body_shapes.jpg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D581461A-DAF7-465E-A5EB-1841CDDA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335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A and A</a:t>
            </a:r>
            <a:r>
              <a:rPr lang="en-US" altLang="en-US" sz="3600" b="1">
                <a:solidFill>
                  <a:srgbClr val="FF0000"/>
                </a:solidFill>
              </a:rPr>
              <a:t>B</a:t>
            </a:r>
            <a:r>
              <a:rPr lang="en-US" altLang="en-US" sz="3600" b="1">
                <a:solidFill>
                  <a:srgbClr val="3333CC"/>
                </a:solidFill>
              </a:rPr>
              <a:t> see A</a:t>
            </a:r>
            <a:br>
              <a:rPr lang="en-US" altLang="en-US" sz="3600" b="1">
                <a:solidFill>
                  <a:srgbClr val="3333CC"/>
                </a:solidFill>
              </a:rPr>
            </a:br>
            <a:r>
              <a:rPr lang="en-US" altLang="en-US" sz="3600" b="1">
                <a:solidFill>
                  <a:srgbClr val="3333CC"/>
                </a:solidFill>
              </a:rPr>
              <a:t>as “like me”</a:t>
            </a:r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49CAE865-BCDC-4ECC-8D6A-628D60981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304800"/>
            <a:ext cx="13160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DONOR</a:t>
            </a:r>
            <a:br>
              <a:rPr lang="en-US" altLang="en-US" sz="2400" b="1"/>
            </a:br>
            <a:r>
              <a:rPr lang="en-US" altLang="en-US" sz="2400" b="1"/>
              <a:t>BLOOD</a:t>
            </a:r>
          </a:p>
        </p:txBody>
      </p:sp>
      <p:pic>
        <p:nvPicPr>
          <p:cNvPr id="40966" name="Picture 5">
            <a:extLst>
              <a:ext uri="{FF2B5EF4-FFF2-40B4-BE49-F238E27FC236}">
                <a16:creationId xmlns:a16="http://schemas.microsoft.com/office/drawing/2014/main" id="{7D1ABE3A-26D1-4D53-B129-E876F949E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752600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7" name="Picture 6">
            <a:extLst>
              <a:ext uri="{FF2B5EF4-FFF2-40B4-BE49-F238E27FC236}">
                <a16:creationId xmlns:a16="http://schemas.microsoft.com/office/drawing/2014/main" id="{D738B607-CAF0-4EB1-A587-D4E44A50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8" name="Picture 7">
            <a:extLst>
              <a:ext uri="{FF2B5EF4-FFF2-40B4-BE49-F238E27FC236}">
                <a16:creationId xmlns:a16="http://schemas.microsoft.com/office/drawing/2014/main" id="{4FB49607-BDAE-4C9A-A85E-F39655AD0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9" name="Picture 8">
            <a:extLst>
              <a:ext uri="{FF2B5EF4-FFF2-40B4-BE49-F238E27FC236}">
                <a16:creationId xmlns:a16="http://schemas.microsoft.com/office/drawing/2014/main" id="{48B7DDCC-2B8C-4AFF-9FC1-C15E7EA7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r="7687"/>
          <a:stretch>
            <a:fillRect/>
          </a:stretch>
        </p:blipFill>
        <p:spPr bwMode="auto">
          <a:xfrm>
            <a:off x="228600" y="1752600"/>
            <a:ext cx="1600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687" r="76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0" name="Picture 9">
            <a:extLst>
              <a:ext uri="{FF2B5EF4-FFF2-40B4-BE49-F238E27FC236}">
                <a16:creationId xmlns:a16="http://schemas.microsoft.com/office/drawing/2014/main" id="{999B889D-7E58-44A3-B8D0-F392DD20D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19050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1" name="Picture 10">
            <a:extLst>
              <a:ext uri="{FF2B5EF4-FFF2-40B4-BE49-F238E27FC236}">
                <a16:creationId xmlns:a16="http://schemas.microsoft.com/office/drawing/2014/main" id="{C3BF7FC7-D9B3-4218-9AF8-4E30A2124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2" name="Picture 11">
            <a:extLst>
              <a:ext uri="{FF2B5EF4-FFF2-40B4-BE49-F238E27FC236}">
                <a16:creationId xmlns:a16="http://schemas.microsoft.com/office/drawing/2014/main" id="{CBE14B6F-4B5E-4B92-B87C-11A97015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3" name="Picture 12">
            <a:extLst>
              <a:ext uri="{FF2B5EF4-FFF2-40B4-BE49-F238E27FC236}">
                <a16:creationId xmlns:a16="http://schemas.microsoft.com/office/drawing/2014/main" id="{0CB54B4F-F289-453E-A92D-12BE99209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1752600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4" name="Picture 13">
            <a:extLst>
              <a:ext uri="{FF2B5EF4-FFF2-40B4-BE49-F238E27FC236}">
                <a16:creationId xmlns:a16="http://schemas.microsoft.com/office/drawing/2014/main" id="{E8639A1D-6738-4253-89ED-473FE1C54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182880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5" name="Picture 14">
            <a:extLst>
              <a:ext uri="{FF2B5EF4-FFF2-40B4-BE49-F238E27FC236}">
                <a16:creationId xmlns:a16="http://schemas.microsoft.com/office/drawing/2014/main" id="{34E830BB-73EA-4417-8DD4-42F2A56C3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1905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0B94E54E-1884-469D-B0AA-79A8C886F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029200"/>
            <a:ext cx="35052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</a:pPr>
            <a:r>
              <a:rPr lang="en-US" altLang="en-US" sz="1000" b="1"/>
              <a:t>  </a:t>
            </a:r>
            <a:r>
              <a:rPr lang="en-US" altLang="en-US" sz="3600" b="1"/>
              <a:t>A and O see B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</a:pPr>
            <a:r>
              <a:rPr lang="en-US" altLang="en-US" sz="3600" b="1"/>
              <a:t>as Different!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3399"/>
                </a:solidFill>
              </a:rPr>
              <a:t>IMMUNE SYSTEM ATTACKS!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F2FB82A-5BA1-4217-A5F3-58D94B1AF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324600"/>
            <a:ext cx="41687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Body images modified from:</a:t>
            </a:r>
            <a:b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</a:b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   http://www.new-fitness.com/images/body_shapes.jpg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E002CF41-813C-4DF9-BB7B-D9CD1EFBE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335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</a:rPr>
              <a:t>B</a:t>
            </a:r>
            <a:r>
              <a:rPr lang="en-US" altLang="en-US" sz="3600" b="1">
                <a:solidFill>
                  <a:srgbClr val="3333CC"/>
                </a:solidFill>
              </a:rPr>
              <a:t> and A</a:t>
            </a:r>
            <a:r>
              <a:rPr lang="en-US" altLang="en-US" sz="3600" b="1">
                <a:solidFill>
                  <a:srgbClr val="FF0000"/>
                </a:solidFill>
              </a:rPr>
              <a:t>B</a:t>
            </a:r>
            <a:r>
              <a:rPr lang="en-US" altLang="en-US" sz="3600" b="1">
                <a:solidFill>
                  <a:srgbClr val="3333CC"/>
                </a:solidFill>
              </a:rPr>
              <a:t> see </a:t>
            </a:r>
            <a:r>
              <a:rPr lang="en-US" altLang="en-US" sz="3600" b="1">
                <a:solidFill>
                  <a:srgbClr val="FF3300"/>
                </a:solidFill>
              </a:rPr>
              <a:t>B</a:t>
            </a:r>
            <a:r>
              <a:rPr lang="en-US" altLang="en-US" sz="3600" b="1">
                <a:solidFill>
                  <a:srgbClr val="3333CC"/>
                </a:solidFill>
              </a:rPr>
              <a:t/>
            </a:r>
            <a:br>
              <a:rPr lang="en-US" altLang="en-US" sz="3600" b="1">
                <a:solidFill>
                  <a:srgbClr val="3333CC"/>
                </a:solidFill>
              </a:rPr>
            </a:br>
            <a:r>
              <a:rPr lang="en-US" altLang="en-US" sz="3600" b="1">
                <a:solidFill>
                  <a:srgbClr val="3333CC"/>
                </a:solidFill>
              </a:rPr>
              <a:t>as “like me”</a:t>
            </a:r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3D204030-4789-470B-9BFD-D9893AAE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304800"/>
            <a:ext cx="13160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DONOR</a:t>
            </a:r>
            <a:br>
              <a:rPr lang="en-US" altLang="en-US" sz="2400" b="1"/>
            </a:br>
            <a:r>
              <a:rPr lang="en-US" altLang="en-US" sz="2400" b="1"/>
              <a:t>BLOOD</a:t>
            </a:r>
          </a:p>
        </p:txBody>
      </p:sp>
      <p:pic>
        <p:nvPicPr>
          <p:cNvPr id="43014" name="Picture 5">
            <a:extLst>
              <a:ext uri="{FF2B5EF4-FFF2-40B4-BE49-F238E27FC236}">
                <a16:creationId xmlns:a16="http://schemas.microsoft.com/office/drawing/2014/main" id="{F13609FD-D057-479A-965B-7782B70C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5" name="Picture 6">
            <a:extLst>
              <a:ext uri="{FF2B5EF4-FFF2-40B4-BE49-F238E27FC236}">
                <a16:creationId xmlns:a16="http://schemas.microsoft.com/office/drawing/2014/main" id="{97782BE7-9E1A-4466-9C7C-87974DBD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6" name="Picture 7">
            <a:extLst>
              <a:ext uri="{FF2B5EF4-FFF2-40B4-BE49-F238E27FC236}">
                <a16:creationId xmlns:a16="http://schemas.microsoft.com/office/drawing/2014/main" id="{AFB90BEB-9B66-4ADA-A519-988F93469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19050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7" name="Picture 8">
            <a:extLst>
              <a:ext uri="{FF2B5EF4-FFF2-40B4-BE49-F238E27FC236}">
                <a16:creationId xmlns:a16="http://schemas.microsoft.com/office/drawing/2014/main" id="{B3CDB82F-9721-49ED-885B-D0AF0A3A9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8" name="Picture 9">
            <a:extLst>
              <a:ext uri="{FF2B5EF4-FFF2-40B4-BE49-F238E27FC236}">
                <a16:creationId xmlns:a16="http://schemas.microsoft.com/office/drawing/2014/main" id="{87E9ACB6-C6B2-436A-A38F-05C22A3DE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9" name="Picture 10">
            <a:extLst>
              <a:ext uri="{FF2B5EF4-FFF2-40B4-BE49-F238E27FC236}">
                <a16:creationId xmlns:a16="http://schemas.microsoft.com/office/drawing/2014/main" id="{CBE01FCB-E61A-4F3D-A19F-350099694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182880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0" name="Picture 11">
            <a:extLst>
              <a:ext uri="{FF2B5EF4-FFF2-40B4-BE49-F238E27FC236}">
                <a16:creationId xmlns:a16="http://schemas.microsoft.com/office/drawing/2014/main" id="{E60A16C7-7226-4681-95E7-8EA0CBCE4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1905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1" name="Picture 12">
            <a:extLst>
              <a:ext uri="{FF2B5EF4-FFF2-40B4-BE49-F238E27FC236}">
                <a16:creationId xmlns:a16="http://schemas.microsoft.com/office/drawing/2014/main" id="{FE6365B2-FD2E-4FF9-A2E7-60842B206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182880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2" name="Picture 13">
            <a:extLst>
              <a:ext uri="{FF2B5EF4-FFF2-40B4-BE49-F238E27FC236}">
                <a16:creationId xmlns:a16="http://schemas.microsoft.com/office/drawing/2014/main" id="{5C5B86DB-B8AA-44FC-A2C0-E7B035C48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182880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3" name="Picture 14">
            <a:extLst>
              <a:ext uri="{FF2B5EF4-FFF2-40B4-BE49-F238E27FC236}">
                <a16:creationId xmlns:a16="http://schemas.microsoft.com/office/drawing/2014/main" id="{DA135993-32BF-443F-B62F-DDBD61ABD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r="7687"/>
          <a:stretch>
            <a:fillRect/>
          </a:stretch>
        </p:blipFill>
        <p:spPr bwMode="auto">
          <a:xfrm>
            <a:off x="5334000" y="1828800"/>
            <a:ext cx="1600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687" r="76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5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D3E666E5-A473-4EBF-B595-E956EF922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324600"/>
            <a:ext cx="41687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Body images modified from:</a:t>
            </a:r>
            <a:b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</a:b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   http://www.new-fitness.com/images/body_shapes.jpg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951E6678-6ABA-405D-BC8D-1A04A8ECE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00600"/>
            <a:ext cx="4419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3333CC"/>
                </a:solidFill>
              </a:rPr>
              <a:t>YOU DON’T HAVE ANYTHING I DON’T HAVE!</a:t>
            </a:r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00416B6C-A8A9-4DD6-85AB-79F31E4BB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6764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1" name="Rectangle 4">
            <a:extLst>
              <a:ext uri="{FF2B5EF4-FFF2-40B4-BE49-F238E27FC236}">
                <a16:creationId xmlns:a16="http://schemas.microsoft.com/office/drawing/2014/main" id="{CD195B7B-B371-42C0-99E4-C06C22C33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4572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9900CC"/>
                </a:solidFill>
              </a:rPr>
              <a:t>____ can donate to </a:t>
            </a:r>
            <a:br>
              <a:rPr lang="en-US" altLang="en-US" sz="2800" b="1">
                <a:solidFill>
                  <a:srgbClr val="9900CC"/>
                </a:solidFill>
              </a:rPr>
            </a:br>
            <a:r>
              <a:rPr lang="en-US" altLang="en-US" sz="2800" b="1">
                <a:solidFill>
                  <a:srgbClr val="9900CC"/>
                </a:solidFill>
              </a:rPr>
              <a:t>EVERY BLOOD TYPE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9900CC"/>
                </a:solidFill>
              </a:rPr>
              <a:t>= _____________________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solidFill>
                <a:srgbClr val="99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9900CC"/>
                </a:solidFill>
              </a:rPr>
              <a:t>Nothing on surface to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9900CC"/>
                </a:solidFill>
              </a:rPr>
              <a:t>recognize as “NOT SELF”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70B857C9-D15C-4164-BF14-500829145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3" y="2819400"/>
            <a:ext cx="366871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3333CC"/>
                </a:solidFill>
              </a:rPr>
              <a:t>UNIVERSAL DONOR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0502AE73-3683-4EF9-857A-447F927B4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1752600"/>
            <a:ext cx="5349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O</a:t>
            </a:r>
          </a:p>
        </p:txBody>
      </p:sp>
      <p:sp>
        <p:nvSpPr>
          <p:cNvPr id="45064" name="Text Box 7">
            <a:extLst>
              <a:ext uri="{FF2B5EF4-FFF2-40B4-BE49-F238E27FC236}">
                <a16:creationId xmlns:a16="http://schemas.microsoft.com/office/drawing/2014/main" id="{9F5BC1DB-5C88-4DC5-A141-CF1E370D8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304800"/>
            <a:ext cx="13160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DONOR</a:t>
            </a:r>
            <a:br>
              <a:rPr lang="en-US" altLang="en-US" sz="2400" b="1"/>
            </a:br>
            <a:r>
              <a:rPr lang="en-US" altLang="en-US" sz="2400" b="1"/>
              <a:t>BLOOD</a:t>
            </a:r>
          </a:p>
        </p:txBody>
      </p:sp>
      <p:pic>
        <p:nvPicPr>
          <p:cNvPr id="45065" name="Picture 8">
            <a:extLst>
              <a:ext uri="{FF2B5EF4-FFF2-40B4-BE49-F238E27FC236}">
                <a16:creationId xmlns:a16="http://schemas.microsoft.com/office/drawing/2014/main" id="{63012D75-FDDA-43FA-9A7A-A84EC16D0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6" name="Picture 9">
            <a:extLst>
              <a:ext uri="{FF2B5EF4-FFF2-40B4-BE49-F238E27FC236}">
                <a16:creationId xmlns:a16="http://schemas.microsoft.com/office/drawing/2014/main" id="{DBFF7267-58FC-4B2B-A7E6-F7EF0C7C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7" name="Picture 10">
            <a:extLst>
              <a:ext uri="{FF2B5EF4-FFF2-40B4-BE49-F238E27FC236}">
                <a16:creationId xmlns:a16="http://schemas.microsoft.com/office/drawing/2014/main" id="{A7D69D34-3CC4-4857-9256-10248F23D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8" name="Picture 11">
            <a:extLst>
              <a:ext uri="{FF2B5EF4-FFF2-40B4-BE49-F238E27FC236}">
                <a16:creationId xmlns:a16="http://schemas.microsoft.com/office/drawing/2014/main" id="{7CCD6511-0442-4FA8-AC32-3EF6CC7EB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9" name="Picture 12">
            <a:extLst>
              <a:ext uri="{FF2B5EF4-FFF2-40B4-BE49-F238E27FC236}">
                <a16:creationId xmlns:a16="http://schemas.microsoft.com/office/drawing/2014/main" id="{1C3F5749-31DC-4B1E-9583-FE59EE973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14478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0" name="Picture 13">
            <a:extLst>
              <a:ext uri="{FF2B5EF4-FFF2-40B4-BE49-F238E27FC236}">
                <a16:creationId xmlns:a16="http://schemas.microsoft.com/office/drawing/2014/main" id="{754BA1F9-42B4-4026-A804-C6BA3D7F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1524000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1" name="Picture 14">
            <a:extLst>
              <a:ext uri="{FF2B5EF4-FFF2-40B4-BE49-F238E27FC236}">
                <a16:creationId xmlns:a16="http://schemas.microsoft.com/office/drawing/2014/main" id="{FF332F24-3621-43D1-AF6C-1A76139C9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1752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2" name="Picture 15">
            <a:extLst>
              <a:ext uri="{FF2B5EF4-FFF2-40B4-BE49-F238E27FC236}">
                <a16:creationId xmlns:a16="http://schemas.microsoft.com/office/drawing/2014/main" id="{C86632E2-AFA4-4886-90AF-D184173AD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r="7687"/>
          <a:stretch>
            <a:fillRect/>
          </a:stretch>
        </p:blipFill>
        <p:spPr bwMode="auto">
          <a:xfrm>
            <a:off x="0" y="1828800"/>
            <a:ext cx="14541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687" r="76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AACCECD1-B7B8-4E77-B01A-FA33507CF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029200"/>
            <a:ext cx="3886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</a:pPr>
            <a:r>
              <a:rPr lang="en-US" altLang="en-US" sz="1000" b="1"/>
              <a:t>  </a:t>
            </a:r>
            <a:r>
              <a:rPr lang="en-US" altLang="en-US" sz="3600" b="1"/>
              <a:t>A, B,  and O see AB as Different!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3399"/>
                </a:solidFill>
              </a:rPr>
              <a:t>IMMUNE SYSTEM ATTACKS!</a:t>
            </a: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F29E43A-E3B3-40DC-86D9-D554A25F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324600"/>
            <a:ext cx="41687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Body images modified from:</a:t>
            </a:r>
            <a:b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</a:b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   http://www.new-fitness.com/images/body_shapes.jpg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B5F0FD86-ACE5-4C1A-A929-A8930A70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381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/>
              <a:t>Only</a:t>
            </a:r>
            <a:r>
              <a:rPr lang="en-US" altLang="en-US" sz="3600" b="1">
                <a:solidFill>
                  <a:srgbClr val="3333CC"/>
                </a:solidFill>
              </a:rPr>
              <a:t> A</a:t>
            </a:r>
            <a:r>
              <a:rPr lang="en-US" altLang="en-US" sz="3600" b="1">
                <a:solidFill>
                  <a:srgbClr val="FF0000"/>
                </a:solidFill>
              </a:rPr>
              <a:t>B</a:t>
            </a:r>
            <a:r>
              <a:rPr lang="en-US" altLang="en-US" sz="3600" b="1">
                <a:solidFill>
                  <a:srgbClr val="3333CC"/>
                </a:solidFill>
              </a:rPr>
              <a:t> sees A</a:t>
            </a:r>
            <a:r>
              <a:rPr lang="en-US" altLang="en-US" sz="3600" b="1">
                <a:solidFill>
                  <a:srgbClr val="FF3300"/>
                </a:solidFill>
              </a:rPr>
              <a:t>B</a:t>
            </a:r>
            <a:r>
              <a:rPr lang="en-US" altLang="en-US" sz="3600" b="1">
                <a:solidFill>
                  <a:srgbClr val="3333CC"/>
                </a:solidFill>
              </a:rPr>
              <a:t/>
            </a:r>
            <a:br>
              <a:rPr lang="en-US" altLang="en-US" sz="3600" b="1">
                <a:solidFill>
                  <a:srgbClr val="3333CC"/>
                </a:solidFill>
              </a:rPr>
            </a:br>
            <a:r>
              <a:rPr lang="en-US" altLang="en-US" sz="3600" b="1">
                <a:solidFill>
                  <a:srgbClr val="3333CC"/>
                </a:solidFill>
              </a:rPr>
              <a:t>as “like me”</a:t>
            </a:r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9945FDE3-0CDB-489D-9088-07FBBDA40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304800"/>
            <a:ext cx="13160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DONOR</a:t>
            </a:r>
            <a:br>
              <a:rPr lang="en-US" altLang="en-US" sz="2400" b="1"/>
            </a:br>
            <a:r>
              <a:rPr lang="en-US" altLang="en-US" sz="2400" b="1"/>
              <a:t>BLOOD</a:t>
            </a:r>
          </a:p>
        </p:txBody>
      </p:sp>
      <p:pic>
        <p:nvPicPr>
          <p:cNvPr id="47110" name="Picture 5">
            <a:extLst>
              <a:ext uri="{FF2B5EF4-FFF2-40B4-BE49-F238E27FC236}">
                <a16:creationId xmlns:a16="http://schemas.microsoft.com/office/drawing/2014/main" id="{15899F83-68C3-4102-A1EE-9D0FCA55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1" name="Picture 6">
            <a:extLst>
              <a:ext uri="{FF2B5EF4-FFF2-40B4-BE49-F238E27FC236}">
                <a16:creationId xmlns:a16="http://schemas.microsoft.com/office/drawing/2014/main" id="{E4F63F03-CD6C-4BAD-BEE8-F8E820DB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2" name="Picture 7">
            <a:extLst>
              <a:ext uri="{FF2B5EF4-FFF2-40B4-BE49-F238E27FC236}">
                <a16:creationId xmlns:a16="http://schemas.microsoft.com/office/drawing/2014/main" id="{D6473261-09AF-4118-94AE-26C313C41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19050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3" name="Picture 8">
            <a:extLst>
              <a:ext uri="{FF2B5EF4-FFF2-40B4-BE49-F238E27FC236}">
                <a16:creationId xmlns:a16="http://schemas.microsoft.com/office/drawing/2014/main" id="{0FA33E36-7B57-4532-9069-C6A30D01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4" name="Picture 9">
            <a:extLst>
              <a:ext uri="{FF2B5EF4-FFF2-40B4-BE49-F238E27FC236}">
                <a16:creationId xmlns:a16="http://schemas.microsoft.com/office/drawing/2014/main" id="{96326700-CDE8-4929-9860-65F893B98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5" name="Picture 10">
            <a:extLst>
              <a:ext uri="{FF2B5EF4-FFF2-40B4-BE49-F238E27FC236}">
                <a16:creationId xmlns:a16="http://schemas.microsoft.com/office/drawing/2014/main" id="{F425995C-C2EC-43FA-AF37-11FC797F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0"/>
            <a:ext cx="1905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6" name="Picture 11">
            <a:extLst>
              <a:ext uri="{FF2B5EF4-FFF2-40B4-BE49-F238E27FC236}">
                <a16:creationId xmlns:a16="http://schemas.microsoft.com/office/drawing/2014/main" id="{1CEB7B15-B111-4654-9CE2-171589DC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182880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7" name="Picture 12">
            <a:extLst>
              <a:ext uri="{FF2B5EF4-FFF2-40B4-BE49-F238E27FC236}">
                <a16:creationId xmlns:a16="http://schemas.microsoft.com/office/drawing/2014/main" id="{0B30015A-784B-4BEA-8A76-317B5FD71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r="7687"/>
          <a:stretch>
            <a:fillRect/>
          </a:stretch>
        </p:blipFill>
        <p:spPr bwMode="auto">
          <a:xfrm>
            <a:off x="4648200" y="1828800"/>
            <a:ext cx="1600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687" r="76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8" name="Picture 13">
            <a:extLst>
              <a:ext uri="{FF2B5EF4-FFF2-40B4-BE49-F238E27FC236}">
                <a16:creationId xmlns:a16="http://schemas.microsoft.com/office/drawing/2014/main" id="{C3B1A875-8F3F-48F2-9E1C-8839E6A5D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19050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9" name="Picture 14">
            <a:extLst>
              <a:ext uri="{FF2B5EF4-FFF2-40B4-BE49-F238E27FC236}">
                <a16:creationId xmlns:a16="http://schemas.microsoft.com/office/drawing/2014/main" id="{CB9D3C41-698C-42B9-8008-4C44618DB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19050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11049B53-7AF2-4BF8-BD9F-430BCBB72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19600"/>
            <a:ext cx="4572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   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6F46835-63E5-4228-B76D-65CFD2AC9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324600"/>
            <a:ext cx="41687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Body image modified from:</a:t>
            </a:r>
            <a:b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</a:b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   http://www.new-fitness.com/images/body_shapes.jpg</a:t>
            </a:r>
          </a:p>
        </p:txBody>
      </p:sp>
      <p:pic>
        <p:nvPicPr>
          <p:cNvPr id="49156" name="Picture 3">
            <a:extLst>
              <a:ext uri="{FF2B5EF4-FFF2-40B4-BE49-F238E27FC236}">
                <a16:creationId xmlns:a16="http://schemas.microsoft.com/office/drawing/2014/main" id="{9BBCB84C-6C11-4266-97FE-F02823D4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182880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7" name="Rectangle 4">
            <a:extLst>
              <a:ext uri="{FF2B5EF4-FFF2-40B4-BE49-F238E27FC236}">
                <a16:creationId xmlns:a16="http://schemas.microsoft.com/office/drawing/2014/main" id="{95198542-DAAB-4F0E-8C10-E10BEA591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00600"/>
            <a:ext cx="5486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______ can </a:t>
            </a:r>
            <a:r>
              <a:rPr lang="en-US" altLang="en-US" b="1" i="1"/>
              <a:t>RECEIVE</a:t>
            </a:r>
            <a:r>
              <a:rPr lang="en-US" altLang="en-US" b="1"/>
              <a:t> FROM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EVERY BLOOD TYPE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= ________________________</a:t>
            </a:r>
          </a:p>
        </p:txBody>
      </p:sp>
      <p:pic>
        <p:nvPicPr>
          <p:cNvPr id="49158" name="Picture 5">
            <a:extLst>
              <a:ext uri="{FF2B5EF4-FFF2-40B4-BE49-F238E27FC236}">
                <a16:creationId xmlns:a16="http://schemas.microsoft.com/office/drawing/2014/main" id="{0F0E1FCB-E758-4833-BD04-10F2D945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1857375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9" name="Picture 6">
            <a:extLst>
              <a:ext uri="{FF2B5EF4-FFF2-40B4-BE49-F238E27FC236}">
                <a16:creationId xmlns:a16="http://schemas.microsoft.com/office/drawing/2014/main" id="{ADF2EE05-D6C5-42A7-ADC0-824844AF2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1676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0" name="Picture 7">
            <a:extLst>
              <a:ext uri="{FF2B5EF4-FFF2-40B4-BE49-F238E27FC236}">
                <a16:creationId xmlns:a16="http://schemas.microsoft.com/office/drawing/2014/main" id="{B061863A-9946-4B07-8E6C-95BD20D5B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182880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2" name="Rectangle 8">
            <a:extLst>
              <a:ext uri="{FF2B5EF4-FFF2-40B4-BE49-F238E27FC236}">
                <a16:creationId xmlns:a16="http://schemas.microsoft.com/office/drawing/2014/main" id="{2BE2D6ED-D168-4940-B56C-C47BC4BBC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5791200"/>
            <a:ext cx="49133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3333CC"/>
                </a:solidFill>
              </a:rPr>
              <a:t>UNIVERSAL RECIPIENT</a:t>
            </a:r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07BE7626-0E7C-43DE-8C7D-2A2FC1F8C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4572000"/>
            <a:ext cx="74612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3333CC"/>
                </a:solidFill>
              </a:rPr>
              <a:t>A</a:t>
            </a:r>
            <a:r>
              <a:rPr lang="en-US" altLang="en-US" b="1">
                <a:solidFill>
                  <a:srgbClr val="FF3300"/>
                </a:solidFill>
              </a:rPr>
              <a:t>B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b="1">
              <a:solidFill>
                <a:srgbClr val="FF3300"/>
              </a:solidFill>
            </a:endParaRPr>
          </a:p>
        </p:txBody>
      </p:sp>
      <p:pic>
        <p:nvPicPr>
          <p:cNvPr id="49163" name="Picture 10">
            <a:extLst>
              <a:ext uri="{FF2B5EF4-FFF2-40B4-BE49-F238E27FC236}">
                <a16:creationId xmlns:a16="http://schemas.microsoft.com/office/drawing/2014/main" id="{674A39CF-9563-4221-A238-FAD3B2315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11430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4" name="Picture 11">
            <a:extLst>
              <a:ext uri="{FF2B5EF4-FFF2-40B4-BE49-F238E27FC236}">
                <a16:creationId xmlns:a16="http://schemas.microsoft.com/office/drawing/2014/main" id="{500D79F7-A4A1-46D5-8657-80B1E526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1676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65" name="Text Box 12">
            <a:extLst>
              <a:ext uri="{FF2B5EF4-FFF2-40B4-BE49-F238E27FC236}">
                <a16:creationId xmlns:a16="http://schemas.microsoft.com/office/drawing/2014/main" id="{9DE33F1E-3FDF-4BD9-B7E1-A54603CCE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8600"/>
            <a:ext cx="5048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A</a:t>
            </a:r>
            <a:r>
              <a:rPr lang="en-US" altLang="en-US" sz="3600" b="1">
                <a:solidFill>
                  <a:srgbClr val="FF3300"/>
                </a:solidFill>
              </a:rPr>
              <a:t>B</a:t>
            </a:r>
            <a:r>
              <a:rPr lang="en-US" altLang="en-US" sz="3600" b="1"/>
              <a:t> can only </a:t>
            </a:r>
            <a:r>
              <a:rPr lang="en-US" altLang="en-US" sz="3600" b="1" i="1"/>
              <a:t>GIVE </a:t>
            </a:r>
            <a:r>
              <a:rPr lang="en-US" altLang="en-US" sz="3600" b="1"/>
              <a:t>to </a:t>
            </a:r>
            <a:r>
              <a:rPr lang="en-US" altLang="en-US" sz="3600" b="1">
                <a:solidFill>
                  <a:srgbClr val="3333CC"/>
                </a:solidFill>
              </a:rPr>
              <a:t>A</a:t>
            </a:r>
            <a:r>
              <a:rPr lang="en-US" altLang="en-US" sz="3600" b="1">
                <a:solidFill>
                  <a:srgbClr val="FF3300"/>
                </a:solidFill>
              </a:rPr>
              <a:t>B</a:t>
            </a:r>
            <a:br>
              <a:rPr lang="en-US" altLang="en-US" sz="3600" b="1">
                <a:solidFill>
                  <a:srgbClr val="FF3300"/>
                </a:solidFill>
              </a:rPr>
            </a:br>
            <a:r>
              <a:rPr lang="en-US" altLang="en-US" sz="3600" b="1"/>
              <a:t>BUT . .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153F4751-8FD8-43C2-9301-22DD24E7C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/>
              <a:t>BLOOD TYPE FREQUENCY IN USA</a:t>
            </a: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8A11E598-1252-49DF-8515-5A2CFB084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324600"/>
            <a:ext cx="8077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http://www.reachoutmichigan.org/funexperiments/agesubject/lessons/newton/BldTyping.html</a:t>
            </a:r>
          </a:p>
        </p:txBody>
      </p:sp>
      <p:graphicFrame>
        <p:nvGraphicFramePr>
          <p:cNvPr id="27651" name="Group 3">
            <a:extLst>
              <a:ext uri="{FF2B5EF4-FFF2-40B4-BE49-F238E27FC236}">
                <a16:creationId xmlns:a16="http://schemas.microsoft.com/office/drawing/2014/main" id="{33C78032-727D-441C-A7B3-E44901EACE82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209800"/>
          <a:ext cx="4878388" cy="3302000"/>
        </p:xfrm>
        <a:graphic>
          <a:graphicData uri="http://schemas.openxmlformats.org/drawingml/2006/table">
            <a:tbl>
              <a:tblPr/>
              <a:tblGrid>
                <a:gridCol w="2439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50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A</a:t>
                      </a:r>
                    </a:p>
                  </a:txBody>
                  <a:tcPr marL="90000" marR="90000" marT="89136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40%</a:t>
                      </a:r>
                    </a:p>
                  </a:txBody>
                  <a:tcPr marL="90000" marR="90000" marT="8913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B</a:t>
                      </a:r>
                    </a:p>
                  </a:txBody>
                  <a:tcPr marL="90000" marR="90000" marT="89136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10%</a:t>
                      </a:r>
                    </a:p>
                  </a:txBody>
                  <a:tcPr marL="90000" marR="90000" marT="8913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AB</a:t>
                      </a:r>
                    </a:p>
                  </a:txBody>
                  <a:tcPr marL="90000" marR="90000" marT="89136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4%</a:t>
                      </a:r>
                    </a:p>
                  </a:txBody>
                  <a:tcPr marL="90000" marR="90000" marT="8913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O</a:t>
                      </a:r>
                    </a:p>
                  </a:txBody>
                  <a:tcPr marL="90000" marR="90000" marT="89136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46%</a:t>
                      </a:r>
                    </a:p>
                  </a:txBody>
                  <a:tcPr marL="90000" marR="90000" marT="8913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133AC45D-F93B-4CC1-AAED-6CC1FBF27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938"/>
            <a:ext cx="7848600" cy="17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5400" b="1"/>
              <a:t>ABO SYSTEM is NOT THE ONLY  ONE</a:t>
            </a: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FFF76005-B626-418E-99D4-17FFD1CEC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0"/>
            <a:ext cx="8077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ts val="1350"/>
              </a:spcBef>
              <a:buClrTx/>
              <a:buFontTx/>
              <a:buNone/>
            </a:pPr>
            <a:r>
              <a:rPr lang="en-US" altLang="en-US" sz="5400" b="1"/>
              <a:t>    Rh</a:t>
            </a:r>
            <a:r>
              <a:rPr lang="en-US" altLang="en-US" sz="5400" b="1" baseline="30000"/>
              <a:t>+ </a:t>
            </a:r>
            <a:r>
              <a:rPr lang="en-US" altLang="en-US" sz="5400" b="1"/>
              <a:t>                        Rh</a:t>
            </a:r>
            <a:r>
              <a:rPr lang="en-US" altLang="en-US" sz="5400" b="1" baseline="30000"/>
              <a:t>-</a:t>
            </a:r>
          </a:p>
        </p:txBody>
      </p:sp>
      <p:pic>
        <p:nvPicPr>
          <p:cNvPr id="53252" name="Picture 3">
            <a:extLst>
              <a:ext uri="{FF2B5EF4-FFF2-40B4-BE49-F238E27FC236}">
                <a16:creationId xmlns:a16="http://schemas.microsoft.com/office/drawing/2014/main" id="{CCADB6BA-F404-42A2-BCDA-4E8190ED7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3124200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4">
            <a:extLst>
              <a:ext uri="{FF2B5EF4-FFF2-40B4-BE49-F238E27FC236}">
                <a16:creationId xmlns:a16="http://schemas.microsoft.com/office/drawing/2014/main" id="{4EDBC750-F105-4BAA-961F-F525BE6B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3200400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641AF8AF-2FA4-44D8-8A5E-6AF6C432C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35814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EC051A8C-763A-4185-92DD-81A9FC3E2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3" y="4800600"/>
            <a:ext cx="3732212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/>
              <a:t>MOM is _____</a:t>
            </a:r>
            <a:br>
              <a:rPr lang="en-US" altLang="en-US" sz="4000" b="1"/>
            </a:br>
            <a:r>
              <a:rPr lang="en-US" altLang="en-US" sz="4000" b="1"/>
              <a:t>&amp; BABY is ____</a:t>
            </a: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83E4C8F6-F9C9-420B-A5C9-F2C1B17E8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5400" b="1"/>
              <a:t>OTHER BLOOD TYPES</a:t>
            </a:r>
          </a:p>
        </p:txBody>
      </p:sp>
      <p:sp>
        <p:nvSpPr>
          <p:cNvPr id="55300" name="Text Box 3">
            <a:extLst>
              <a:ext uri="{FF2B5EF4-FFF2-40B4-BE49-F238E27FC236}">
                <a16:creationId xmlns:a16="http://schemas.microsoft.com/office/drawing/2014/main" id="{3F847B6D-C3C7-4DA5-AFBE-DD470D31D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43000"/>
            <a:ext cx="8077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____________________ IF: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endParaRPr lang="en-US" altLang="en-US" sz="4000" b="1"/>
          </a:p>
        </p:txBody>
      </p:sp>
      <p:sp>
        <p:nvSpPr>
          <p:cNvPr id="55301" name="Rectangle 4">
            <a:extLst>
              <a:ext uri="{FF2B5EF4-FFF2-40B4-BE49-F238E27FC236}">
                <a16:creationId xmlns:a16="http://schemas.microsoft.com/office/drawing/2014/main" id="{C385D591-F7B3-4FA0-BC7B-B3C72954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6248400"/>
            <a:ext cx="39211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Image modified from: </a:t>
            </a:r>
            <a:b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</a:b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   http://www.wsd1.org/lessonplans/images/Body.gif</a:t>
            </a:r>
          </a:p>
        </p:txBody>
      </p:sp>
      <p:pic>
        <p:nvPicPr>
          <p:cNvPr id="55302" name="Picture 5">
            <a:extLst>
              <a:ext uri="{FF2B5EF4-FFF2-40B4-BE49-F238E27FC236}">
                <a16:creationId xmlns:a16="http://schemas.microsoft.com/office/drawing/2014/main" id="{32CE2CF1-F749-4D61-B0A7-9E36ABA8F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21875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3" name="Picture 6">
            <a:extLst>
              <a:ext uri="{FF2B5EF4-FFF2-40B4-BE49-F238E27FC236}">
                <a16:creationId xmlns:a16="http://schemas.microsoft.com/office/drawing/2014/main" id="{22BA4CE5-5F92-44E9-9C8B-8F5D8327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1909763" cy="28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4" name="Rectangle 7">
            <a:extLst>
              <a:ext uri="{FF2B5EF4-FFF2-40B4-BE49-F238E27FC236}">
                <a16:creationId xmlns:a16="http://schemas.microsoft.com/office/drawing/2014/main" id="{D95D6DAC-1FDE-46E0-917C-D071FB37E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325" y="5006975"/>
            <a:ext cx="322580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/>
              <a:t>MOM is _____</a:t>
            </a:r>
            <a:br>
              <a:rPr lang="en-US" altLang="en-US" b="1"/>
            </a:br>
            <a:r>
              <a:rPr lang="en-US" altLang="en-US" b="1"/>
              <a:t>&amp; BABY is _____</a:t>
            </a: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930D7EED-A1EE-47DC-BDE0-B1B288B7B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5" y="4876800"/>
            <a:ext cx="9969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Rh</a:t>
            </a:r>
            <a:r>
              <a:rPr lang="en-US" altLang="en-US" sz="4000" b="1" baseline="30000">
                <a:solidFill>
                  <a:srgbClr val="3333CC"/>
                </a:solidFill>
              </a:rPr>
              <a:t>+</a:t>
            </a: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5985AC03-0F3D-4197-82C7-F9BCF080F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5410200"/>
            <a:ext cx="9969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Rh</a:t>
            </a:r>
            <a:r>
              <a:rPr lang="en-US" altLang="en-US" sz="4000" b="1" baseline="30000">
                <a:solidFill>
                  <a:srgbClr val="3333CC"/>
                </a:solidFill>
              </a:rPr>
              <a:t>+</a:t>
            </a:r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id="{00EA250D-E6E8-4841-BA52-0FDA0B94D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4800600"/>
            <a:ext cx="9969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Rh</a:t>
            </a:r>
            <a:r>
              <a:rPr lang="en-US" altLang="en-US" sz="4000" b="1" baseline="30000">
                <a:solidFill>
                  <a:srgbClr val="3333CC"/>
                </a:solidFill>
              </a:rPr>
              <a:t>+</a:t>
            </a:r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454153C0-6AAE-4239-A78F-A726430FA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925" y="5410200"/>
            <a:ext cx="9271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Rh</a:t>
            </a:r>
            <a:r>
              <a:rPr lang="en-US" altLang="en-US" sz="4000" b="1" baseline="30000">
                <a:solidFill>
                  <a:srgbClr val="FF3300"/>
                </a:solidFill>
              </a:rPr>
              <a:t>-</a:t>
            </a:r>
          </a:p>
        </p:txBody>
      </p:sp>
      <p:sp>
        <p:nvSpPr>
          <p:cNvPr id="29708" name="Rectangle 12">
            <a:extLst>
              <a:ext uri="{FF2B5EF4-FFF2-40B4-BE49-F238E27FC236}">
                <a16:creationId xmlns:a16="http://schemas.microsoft.com/office/drawing/2014/main" id="{99A75564-E916-46DD-93CC-FC03713CA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143000"/>
            <a:ext cx="39211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NO PROBLEMS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8C7C4366-9698-41D9-86D4-35728535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-22225"/>
            <a:ext cx="82296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/>
              <a:t>Can be a ___________ IF: </a:t>
            </a:r>
            <a:br>
              <a:rPr lang="en-US" altLang="en-US" sz="4400" b="1"/>
            </a:br>
            <a:r>
              <a:rPr lang="en-US" altLang="en-US" sz="4800" b="1"/>
              <a:t>   </a:t>
            </a:r>
            <a:r>
              <a:rPr lang="en-US" altLang="en-US" sz="4000" b="1"/>
              <a:t>Mom is _____     Baby is _____</a:t>
            </a: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31280D7-E20B-4DEF-A806-692D4E78D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6248400"/>
            <a:ext cx="39211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Image modified from: </a:t>
            </a:r>
            <a:b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</a:b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   http://www.wsd1.org/lessonplans/images/Body.gif</a:t>
            </a:r>
          </a:p>
        </p:txBody>
      </p:sp>
      <p:pic>
        <p:nvPicPr>
          <p:cNvPr id="57348" name="Picture 3">
            <a:extLst>
              <a:ext uri="{FF2B5EF4-FFF2-40B4-BE49-F238E27FC236}">
                <a16:creationId xmlns:a16="http://schemas.microsoft.com/office/drawing/2014/main" id="{B29246EA-4BDC-46C3-AE26-80463646A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697163" cy="398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9" name="Text Box 4">
            <a:extLst>
              <a:ext uri="{FF2B5EF4-FFF2-40B4-BE49-F238E27FC236}">
                <a16:creationId xmlns:a16="http://schemas.microsoft.com/office/drawing/2014/main" id="{8EFC8282-CDBC-4906-A95D-ED93BB9BA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8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7350" name="Text Box 5">
            <a:extLst>
              <a:ext uri="{FF2B5EF4-FFF2-40B4-BE49-F238E27FC236}">
                <a16:creationId xmlns:a16="http://schemas.microsoft.com/office/drawing/2014/main" id="{831C3A3C-2DDF-4A37-92FE-A0C8C2B2C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676400"/>
            <a:ext cx="556260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/>
              <a:t>1</a:t>
            </a:r>
            <a:r>
              <a:rPr lang="en-US" altLang="en-US" sz="2800" b="1" baseline="30000"/>
              <a:t>st</a:t>
            </a:r>
            <a:r>
              <a:rPr lang="en-US" altLang="en-US" sz="2800" b="1"/>
              <a:t> baby OK but few baby cells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/>
              <a:t>entering mom’s bloodstream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/>
              <a:t>put mom’s immune system on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/>
              <a:t>alert for </a:t>
            </a:r>
            <a:r>
              <a:rPr lang="en-US" altLang="en-US" sz="2800" b="1">
                <a:solidFill>
                  <a:srgbClr val="3333CC"/>
                </a:solidFill>
              </a:rPr>
              <a:t>+</a:t>
            </a:r>
            <a:r>
              <a:rPr lang="en-US" altLang="en-US" sz="2800" b="1"/>
              <a:t> cells.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/>
              <a:t>Next </a:t>
            </a:r>
            <a:r>
              <a:rPr lang="en-US" altLang="en-US" sz="2800" b="1">
                <a:solidFill>
                  <a:srgbClr val="3333CC"/>
                </a:solidFill>
              </a:rPr>
              <a:t>+</a:t>
            </a:r>
            <a:r>
              <a:rPr lang="en-US" altLang="en-US" sz="2800" b="1"/>
              <a:t> baby, mom’s immune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/>
              <a:t>system can attack baby as it 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/>
              <a:t>growing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/>
              <a:t>Mom given shot after 1</a:t>
            </a:r>
            <a:r>
              <a:rPr lang="en-US" altLang="en-US" sz="2800" b="1" baseline="30000"/>
              <a:t>st</a:t>
            </a:r>
            <a:r>
              <a:rPr lang="en-US" altLang="en-US" sz="2800" b="1"/>
              <a:t> birth prevents this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7BA65917-F23D-4688-8407-59DFAB935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762000"/>
            <a:ext cx="1119187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Rh+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4B3FEEA6-0757-4652-8CD3-2FA0EA65B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0"/>
            <a:ext cx="274796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PROBLEM</a:t>
            </a:r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528CD133-8B6F-474C-B60D-013758E1A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762000"/>
            <a:ext cx="9271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Rh</a:t>
            </a:r>
            <a:r>
              <a:rPr lang="en-US" altLang="en-US" sz="4000" b="1" baseline="30000">
                <a:solidFill>
                  <a:srgbClr val="FF3300"/>
                </a:solidFill>
              </a:rPr>
              <a:t>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E8952B22-349F-4894-8751-AB8D06791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463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GENES are more complicated than Mendel thought</a:t>
            </a: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D806D59F-A29E-4A76-AC05-8371F8DEB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en-US" sz="4400" b="1"/>
              <a:t>Some traits have </a:t>
            </a:r>
            <a:br>
              <a:rPr lang="en-US" altLang="en-US" sz="4400" b="1"/>
            </a:br>
            <a:r>
              <a:rPr lang="en-US" altLang="en-US" sz="4400" b="1"/>
              <a:t>____________ allele __________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en-US" sz="4400" b="1"/>
              <a:t>= ____________________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en-US" sz="4400" b="1"/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EX: blood type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Allele choices ___  ___  ___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36870A2F-44D1-41F5-9635-F0806CC24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3276600"/>
            <a:ext cx="60753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MULTIPLE ALLELE TRAIT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9C97890-DA5E-4860-BCE0-EF4A1CD0A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5413375"/>
            <a:ext cx="5111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893D30ED-1890-4E85-A9E9-BBDC457F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788" y="5410200"/>
            <a:ext cx="4857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B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D4FD545-ECCC-42CA-8D0C-4B2F2B4A1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388" y="5410200"/>
            <a:ext cx="5349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O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0286EC71-11CB-4A5D-9CCD-185130B19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2514600"/>
            <a:ext cx="32575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MORE than 2</a:t>
            </a: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C2C7BCEF-17B2-43ED-9A67-C503EFC14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588" y="2438400"/>
            <a:ext cx="173196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choices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45447C-32CA-4A8E-B885-811A471D8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41" y="4229100"/>
            <a:ext cx="2667000" cy="1504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:a16="http://schemas.microsoft.com/office/drawing/2014/main" id="{5CCDB9F5-B722-4642-A2B5-A6E09623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/>
              <a:t>Sex-Linked Traits</a:t>
            </a:r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FEC5FBA9-3078-43D1-994D-1A6D2F18E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7772400" cy="542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 dirty="0"/>
              <a:t>Characteristics that are inherited from genes found on the sex chromosomes.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 dirty="0"/>
              <a:t>Sex Determination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 dirty="0"/>
              <a:t>Females – XX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 dirty="0"/>
              <a:t>Males – XY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dirty="0"/>
              <a:t>Almost all sex-linked traits are found on the X chromosome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dirty="0"/>
              <a:t>Y chromosome contains very few genes and is mainly involved in sex determination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:a16="http://schemas.microsoft.com/office/drawing/2014/main" id="{559F817B-6EBC-42FE-9E3E-915244EA8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/>
              <a:t>Sex-Linked Traits</a:t>
            </a:r>
          </a:p>
        </p:txBody>
      </p:sp>
      <p:sp>
        <p:nvSpPr>
          <p:cNvPr id="61443" name="Text Box 2">
            <a:extLst>
              <a:ext uri="{FF2B5EF4-FFF2-40B4-BE49-F238E27FC236}">
                <a16:creationId xmlns:a16="http://schemas.microsoft.com/office/drawing/2014/main" id="{E61447D1-DA72-4372-8FC1-3D6C297FA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/>
              <a:t>It is possible for a female to be a carrier of an X-linked trait, but not express it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/>
              <a:t>Men will express all X-linked traits they inherit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  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DD4978F6-5D44-426C-AE97-239D54252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Example: Color Blindness</a:t>
            </a:r>
          </a:p>
        </p:txBody>
      </p:sp>
      <p:grpSp>
        <p:nvGrpSpPr>
          <p:cNvPr id="63491" name="Group 2">
            <a:extLst>
              <a:ext uri="{FF2B5EF4-FFF2-40B4-BE49-F238E27FC236}">
                <a16:creationId xmlns:a16="http://schemas.microsoft.com/office/drawing/2014/main" id="{CD8D5D84-985F-4EC5-BA81-0BD359177775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981200"/>
            <a:ext cx="7770813" cy="4113213"/>
            <a:chOff x="432" y="1248"/>
            <a:chExt cx="4895" cy="2591"/>
          </a:xfrm>
        </p:grpSpPr>
        <p:sp>
          <p:nvSpPr>
            <p:cNvPr id="63492" name="Rectangle 3">
              <a:extLst>
                <a:ext uri="{FF2B5EF4-FFF2-40B4-BE49-F238E27FC236}">
                  <a16:creationId xmlns:a16="http://schemas.microsoft.com/office/drawing/2014/main" id="{A2E60265-02EA-418C-9A25-A48721A22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248"/>
              <a:ext cx="4895" cy="2591"/>
            </a:xfrm>
            <a:prstGeom prst="rect">
              <a:avLst/>
            </a:prstGeom>
            <a:solidFill>
              <a:srgbClr val="000000"/>
            </a:solidFill>
            <a:ln w="38160" cap="sq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pic>
          <p:nvPicPr>
            <p:cNvPr id="63493" name="Picture 4">
              <a:extLst>
                <a:ext uri="{FF2B5EF4-FFF2-40B4-BE49-F238E27FC236}">
                  <a16:creationId xmlns:a16="http://schemas.microsoft.com/office/drawing/2014/main" id="{802B0589-EF09-41D8-BC56-05EB3F895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3" r="10643" b="14900"/>
            <a:stretch>
              <a:fillRect/>
            </a:stretch>
          </p:blipFill>
          <p:spPr bwMode="auto">
            <a:xfrm>
              <a:off x="557" y="1282"/>
              <a:ext cx="4644" cy="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0643" r="10643" b="1490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4" name="Picture 5">
              <a:extLst>
                <a:ext uri="{FF2B5EF4-FFF2-40B4-BE49-F238E27FC236}">
                  <a16:creationId xmlns:a16="http://schemas.microsoft.com/office/drawing/2014/main" id="{DB569917-B0D8-4F6F-858B-4E9919204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35" t="91757"/>
            <a:stretch>
              <a:fillRect/>
            </a:stretch>
          </p:blipFill>
          <p:spPr bwMode="auto">
            <a:xfrm>
              <a:off x="4010" y="3591"/>
              <a:ext cx="125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78735" t="91757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95" name="Text Box 6">
              <a:extLst>
                <a:ext uri="{FF2B5EF4-FFF2-40B4-BE49-F238E27FC236}">
                  <a16:creationId xmlns:a16="http://schemas.microsoft.com/office/drawing/2014/main" id="{8E1660BD-4F5D-4880-818A-AC69A9882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9" y="3460"/>
              <a:ext cx="262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808080"/>
                  </a:solidFill>
                </a:rPr>
                <a:t>Various tests for color blindness.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5934F4A3-D462-4B5A-BA8E-DB7814856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Example- Hemophilia</a:t>
            </a:r>
          </a:p>
        </p:txBody>
      </p:sp>
      <p:sp>
        <p:nvSpPr>
          <p:cNvPr id="65539" name="Text Box 2">
            <a:extLst>
              <a:ext uri="{FF2B5EF4-FFF2-40B4-BE49-F238E27FC236}">
                <a16:creationId xmlns:a16="http://schemas.microsoft.com/office/drawing/2014/main" id="{6EF34E7B-ED9F-4F1B-A42B-896E8A5B3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65540" name="Picture 3">
            <a:extLst>
              <a:ext uri="{FF2B5EF4-FFF2-40B4-BE49-F238E27FC236}">
                <a16:creationId xmlns:a16="http://schemas.microsoft.com/office/drawing/2014/main" id="{53175599-FD11-47E5-A065-006B6D139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7529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:a16="http://schemas.microsoft.com/office/drawing/2014/main" id="{8BA0A017-32F8-4C4E-8A45-BD6DD96A9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2738"/>
            <a:ext cx="7772400" cy="17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A high incidence of hemophilia has plagued the royal families of Europe</a:t>
            </a:r>
            <a:br>
              <a:rPr lang="en-US" altLang="en-US" sz="3600"/>
            </a:br>
            <a:endParaRPr lang="en-US" altLang="en-US" sz="3600"/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71D4D287-B8FC-466A-BCF3-EE16F02F1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 dirty="0"/>
              <a:t>Was the down fall to the </a:t>
            </a:r>
          </a:p>
          <a:p>
            <a:pPr eaLnBrk="1" hangingPunct="1">
              <a:buClrTx/>
              <a:buFontTx/>
              <a:buNone/>
            </a:pPr>
            <a:r>
              <a:rPr lang="en-US" altLang="en-US" dirty="0"/>
              <a:t>Royal families -Queen Victoria)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 dirty="0"/>
              <a:t>Russia’s last Czar </a:t>
            </a:r>
          </a:p>
        </p:txBody>
      </p:sp>
      <p:pic>
        <p:nvPicPr>
          <p:cNvPr id="67588" name="Picture 3">
            <a:extLst>
              <a:ext uri="{FF2B5EF4-FFF2-40B4-BE49-F238E27FC236}">
                <a16:creationId xmlns:a16="http://schemas.microsoft.com/office/drawing/2014/main" id="{DEB09F0F-77BD-4FB1-9793-1FC83FC1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514600"/>
            <a:ext cx="21145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9" name="Picture 4">
            <a:extLst>
              <a:ext uri="{FF2B5EF4-FFF2-40B4-BE49-F238E27FC236}">
                <a16:creationId xmlns:a16="http://schemas.microsoft.com/office/drawing/2014/main" id="{AF8F8B2B-83E0-4279-B909-8BDF3034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29432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>
            <a:extLst>
              <a:ext uri="{FF2B5EF4-FFF2-40B4-BE49-F238E27FC236}">
                <a16:creationId xmlns:a16="http://schemas.microsoft.com/office/drawing/2014/main" id="{D2CFF593-149B-47FC-A9A6-ACBD033F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The Last Czar</a:t>
            </a:r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7011CD7D-C85A-418E-9051-E80F0DF30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69636" name="Picture 3">
            <a:extLst>
              <a:ext uri="{FF2B5EF4-FFF2-40B4-BE49-F238E27FC236}">
                <a16:creationId xmlns:a16="http://schemas.microsoft.com/office/drawing/2014/main" id="{CD289979-EDA0-4EE3-A4B3-5D4A0B26A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>
            <a:fillRect/>
          </a:stretch>
        </p:blipFill>
        <p:spPr bwMode="auto">
          <a:xfrm>
            <a:off x="1143000" y="1676400"/>
            <a:ext cx="655320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6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30EF702A-7F9D-4324-90B6-EB0BD7AF8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Sex-influenced traits</a:t>
            </a: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1E9946F6-C637-4BA3-B2C4-CA400FF5F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th-TH" altLang="en-US" sz="2400"/>
              <a:t>characteristic may appear in both sexes but expression of the phenotype differs.</a:t>
            </a:r>
            <a:br>
              <a:rPr lang="th-TH" altLang="en-US" sz="2400"/>
            </a:br>
            <a:endParaRPr lang="th-TH" altLang="en-US" sz="240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th-TH" altLang="en-US" sz="2400"/>
              <a:t>Example: EARLY BALDING (pattern baldness) in humans. Heterozygous men (b+/b) lose their hair; heteroyzgous women do not have significant hair loss.</a:t>
            </a:r>
            <a:br>
              <a:rPr lang="th-TH" altLang="en-US" sz="2400"/>
            </a:br>
            <a:endParaRPr lang="th-TH" altLang="en-US" sz="240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th-TH" altLang="en-US" sz="2400"/>
              <a:t>Homozygous men or women (b/b) become bald. The trait is therefore dominant in men, recessive in women. (We used b to designate the mutant baldness allele even though the allele is dominant in males.) </a:t>
            </a:r>
          </a:p>
          <a:p>
            <a:pPr eaLnBrk="1" hangingPunct="1">
              <a:spcBef>
                <a:spcPts val="600"/>
              </a:spcBef>
            </a:pPr>
            <a:endParaRPr lang="th-TH" altLang="en-U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>
            <a:extLst>
              <a:ext uri="{FF2B5EF4-FFF2-40B4-BE49-F238E27FC236}">
                <a16:creationId xmlns:a16="http://schemas.microsoft.com/office/drawing/2014/main" id="{C7048E6F-4105-468D-8161-D9978C18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Sex-influenced</a:t>
            </a:r>
          </a:p>
        </p:txBody>
      </p:sp>
      <p:sp>
        <p:nvSpPr>
          <p:cNvPr id="73731" name="Text Box 2">
            <a:extLst>
              <a:ext uri="{FF2B5EF4-FFF2-40B4-BE49-F238E27FC236}">
                <a16:creationId xmlns:a16="http://schemas.microsoft.com/office/drawing/2014/main" id="{ACAD4A46-CBEC-46D8-AC7D-84BCB86BC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73732" name="Picture 3">
            <a:extLst>
              <a:ext uri="{FF2B5EF4-FFF2-40B4-BE49-F238E27FC236}">
                <a16:creationId xmlns:a16="http://schemas.microsoft.com/office/drawing/2014/main" id="{8B142AA3-FFDF-4F81-BD09-58F8CA15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381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>
            <a:extLst>
              <a:ext uri="{FF2B5EF4-FFF2-40B4-BE49-F238E27FC236}">
                <a16:creationId xmlns:a16="http://schemas.microsoft.com/office/drawing/2014/main" id="{95CF02D1-6228-4927-9001-3FE7050D3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Variations on Mendel’s Principles</a:t>
            </a:r>
          </a:p>
        </p:txBody>
      </p:sp>
      <p:sp>
        <p:nvSpPr>
          <p:cNvPr id="75779" name="Text Box 2">
            <a:extLst>
              <a:ext uri="{FF2B5EF4-FFF2-40B4-BE49-F238E27FC236}">
                <a16:creationId xmlns:a16="http://schemas.microsoft.com/office/drawing/2014/main" id="{4C43959F-E02B-4232-ACD0-AB2AC456F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/>
              <a:t>Codominance, multiple alleles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/>
              <a:t>Pleiotropy (control of more than one phenotypic characterisitic by a single gene)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/>
              <a:t>Polygenic traits (trait controlled by 2 or more genes)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/>
              <a:t>Sex-linked genes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/>
              <a:t>Environmental effects (Epigenetics)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1D23A9B3-1960-46CF-A109-D001CCE8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FF3300"/>
                </a:solidFill>
              </a:rPr>
              <a:t>GENES are more complicated than MENDEL thought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BBE4890C-15A8-4E02-A474-918E27A24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8763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Some traits are determined by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____________________________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= __________________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endParaRPr lang="en-US" altLang="en-US" sz="4000" b="1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EX: human height.</a:t>
            </a:r>
            <a:br>
              <a:rPr lang="en-US" altLang="en-US" sz="4000" b="1"/>
            </a:br>
            <a:r>
              <a:rPr lang="en-US" altLang="en-US" sz="4000" b="1"/>
              <a:t>      intelligence, </a:t>
            </a:r>
            <a:br>
              <a:rPr lang="en-US" altLang="en-US" sz="4000" b="1"/>
            </a:br>
            <a:r>
              <a:rPr lang="en-US" altLang="en-US" sz="4000" b="1"/>
              <a:t>	 skin &amp; eye color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742D9E6E-C7BC-44C2-87E7-CA00F525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281146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Rectangle 4">
            <a:extLst>
              <a:ext uri="{FF2B5EF4-FFF2-40B4-BE49-F238E27FC236}">
                <a16:creationId xmlns:a16="http://schemas.microsoft.com/office/drawing/2014/main" id="{FDF51CAE-4CBA-4E64-BD1B-78130319B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6400800"/>
            <a:ext cx="45370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http://www.bcps.org/offices/lis/models/life/images/grow.JPG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B957073-5A8A-469B-82BC-7EDA17DD5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895600"/>
            <a:ext cx="4648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POLYGENIC TRAIT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5F88582-8E1E-40FD-83FB-2D103419C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2286000"/>
            <a:ext cx="61404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MORE THAN ONE GENE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44667801-3384-426F-A7F0-75C402458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FF3300"/>
                </a:solidFill>
              </a:rPr>
              <a:t>GENES are more complicated than MENDEL thought</a:t>
            </a: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ABD4C592-4969-4ED8-8D21-EE5C8E32A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876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en-US" sz="4400" b="1"/>
              <a:t>Traits determined by ____________ _________ have _____</a:t>
            </a:r>
            <a:br>
              <a:rPr lang="en-US" altLang="en-US" sz="4400" b="1"/>
            </a:br>
            <a:r>
              <a:rPr lang="en-US" altLang="en-US" sz="4400" b="1"/>
              <a:t>“___________” phenotypes 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3EB51A1F-73E4-4BB5-9441-2C8080462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2674938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Rectangle 4">
            <a:extLst>
              <a:ext uri="{FF2B5EF4-FFF2-40B4-BE49-F238E27FC236}">
                <a16:creationId xmlns:a16="http://schemas.microsoft.com/office/drawing/2014/main" id="{D21F96ED-62B3-4A02-AE3F-775112FA0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6248400"/>
            <a:ext cx="40703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http://www.newtonswindow.com/problem-solving.htm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51F0DDA-90CF-41EA-8DFC-59C4BF32E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1752600"/>
            <a:ext cx="7878762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					          MORE than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ONE gene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7A10A962-AA6A-467D-8A47-6BA57BFF2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388" y="2438400"/>
            <a:ext cx="13938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many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00ABF924-3D17-436A-BC20-5E2181DDB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3124200"/>
            <a:ext cx="255111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in-between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DB708F66-5B15-4405-8773-0B438722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FF3300"/>
                </a:solidFill>
              </a:rPr>
              <a:t>GENES are more complicated than MENDEL thought</a:t>
            </a: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FBB31431-D349-4717-99C6-A2236808E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09800"/>
            <a:ext cx="876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en-US" sz="4400" b="1"/>
              <a:t>KINDS OF DOMINANCE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en-US" sz="4400" b="1"/>
              <a:t>____________________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en-US" sz="4400" b="1"/>
              <a:t>____________________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en-US" sz="4400" b="1"/>
              <a:t>____________________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en-US" sz="4400" b="1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4029BA06-9ADB-4A43-972B-5E250EAE4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3048000"/>
            <a:ext cx="72263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3333CC"/>
                </a:solidFill>
              </a:rPr>
              <a:t>COMPLETE  DOMINANCE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C5511D3-BC8F-43A6-B1B5-C1A0E2AE3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3810000"/>
            <a:ext cx="78486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3333CC"/>
                </a:solidFill>
              </a:rPr>
              <a:t>INCOMPLETE  DOMINANCE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5A50DF3-C637-4995-AC0B-32C44DFC0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4572000"/>
            <a:ext cx="4773612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3333CC"/>
                </a:solidFill>
              </a:rPr>
              <a:t>CO-DOMINANCE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998E06-2A2D-405E-B0F7-DEEB616B6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58" y="594360"/>
            <a:ext cx="4804485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9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0AF276BC-A4AE-4809-971F-9D7745B5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/>
              <a:t>COMPLETE DOMINANCE</a:t>
            </a: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5A3B7727-B735-495A-AFF8-69BC6F643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524000"/>
            <a:ext cx="5486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ts val="900"/>
              </a:spcBef>
              <a:buClrTx/>
              <a:buFontTx/>
              <a:buNone/>
            </a:pPr>
            <a:r>
              <a:rPr lang="en-US" altLang="en-US" sz="3600" b="1"/>
              <a:t>__________ allele _______ the ___________ one </a:t>
            </a:r>
          </a:p>
          <a:p>
            <a:pPr eaLnBrk="1" hangingPunct="1">
              <a:spcBef>
                <a:spcPts val="900"/>
              </a:spcBef>
              <a:buClrTx/>
              <a:buFontTx/>
              <a:buNone/>
            </a:pPr>
            <a:endParaRPr lang="en-US" altLang="en-US" sz="3600" b="1"/>
          </a:p>
          <a:p>
            <a:pPr eaLnBrk="1" hangingPunct="1">
              <a:spcBef>
                <a:spcPts val="900"/>
              </a:spcBef>
              <a:buClrTx/>
              <a:buFontTx/>
              <a:buNone/>
            </a:pPr>
            <a:r>
              <a:rPr lang="en-US" altLang="en-US" sz="3600" b="1"/>
              <a:t>    PATTERN ?</a:t>
            </a:r>
            <a:br>
              <a:rPr lang="en-US" altLang="en-US" sz="3600" b="1"/>
            </a:br>
            <a:r>
              <a:rPr lang="en-US" altLang="en-US" sz="3600" b="1"/>
              <a:t>____________ allele ________</a:t>
            </a:r>
          </a:p>
          <a:p>
            <a:pPr eaLnBrk="1" hangingPunct="1">
              <a:spcBef>
                <a:spcPts val="900"/>
              </a:spcBef>
              <a:buClrTx/>
              <a:buFontTx/>
              <a:buNone/>
            </a:pPr>
            <a:r>
              <a:rPr lang="en-US" altLang="en-US" sz="3600" b="1"/>
              <a:t>	in a _____ratio in the </a:t>
            </a:r>
            <a:br>
              <a:rPr lang="en-US" altLang="en-US" sz="3600" b="1"/>
            </a:br>
            <a:r>
              <a:rPr lang="en-US" altLang="en-US" sz="3600" b="1"/>
              <a:t>____ generation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3B69EC7E-8F2F-4EFD-A38B-F9711B2AF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r="8197" b="6555"/>
          <a:stretch>
            <a:fillRect/>
          </a:stretch>
        </p:blipFill>
        <p:spPr bwMode="auto">
          <a:xfrm>
            <a:off x="304800" y="1447800"/>
            <a:ext cx="3733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475" r="8197" b="65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Rectangle 4">
            <a:extLst>
              <a:ext uri="{FF2B5EF4-FFF2-40B4-BE49-F238E27FC236}">
                <a16:creationId xmlns:a16="http://schemas.microsoft.com/office/drawing/2014/main" id="{D1D6C21B-58BE-4968-A468-BC1CCB061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1447800"/>
            <a:ext cx="52324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Dominant            masks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          recessive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13C951DB-DBEC-453B-80BD-0A7B20D5B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5" y="3886200"/>
            <a:ext cx="2239963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Recessive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returns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841B81DB-43EA-4005-A3F8-E590A0D6E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88" y="5105400"/>
            <a:ext cx="8572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3:1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0C5E9859-45DD-49B4-9648-4670E82F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863" y="5537200"/>
            <a:ext cx="639762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F</a:t>
            </a:r>
            <a:r>
              <a:rPr lang="en-US" altLang="en-US" sz="4000" b="1" baseline="-2500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E087A6E3-3B0E-45D8-A1C6-CBBA99828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6400800"/>
            <a:ext cx="44815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CC3399"/>
                </a:solidFill>
                <a:latin typeface="Arial" panose="020B0604020202020204" pitchFamily="34" charset="0"/>
              </a:rPr>
              <a:t>http://www.emc.maricopa.edu/faculty/farabee/BIOBK/BioBookTOC.html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7F84CA72-ADC8-4585-8A55-FB74B96A6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u="sng"/>
              <a:t>INCOMPLETE DOMINANCE</a:t>
            </a: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D7B3A18A-1C2C-4D67-A2BD-F2D850951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8839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__________ expected 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_____ ratio in 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F</a:t>
            </a:r>
            <a:r>
              <a:rPr lang="en-US" altLang="en-US" sz="4000" b="1" baseline="-25000"/>
              <a:t>2</a:t>
            </a:r>
            <a:r>
              <a:rPr lang="en-US" altLang="en-US" sz="4000" b="1"/>
              <a:t> generation 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en-US" altLang="en-US" sz="4000" b="1"/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4000" b="1"/>
              <a:t>_____________ organisms with one dominant and one recessive allele show a _________ in-between trait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0FC64876-61EE-44CE-A13E-BC50CE33C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588" y="5791200"/>
            <a:ext cx="23907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BLENDED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2BF24CF6-4C0B-4CDC-AE3B-2945CA6A1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447800"/>
            <a:ext cx="2895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DON’T SEE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A09BF71-29DB-49CA-8320-76644F894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2286000"/>
            <a:ext cx="8572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3:1</a:t>
            </a:r>
          </a:p>
        </p:txBody>
      </p:sp>
      <p:pic>
        <p:nvPicPr>
          <p:cNvPr id="18439" name="Picture 6">
            <a:extLst>
              <a:ext uri="{FF2B5EF4-FFF2-40B4-BE49-F238E27FC236}">
                <a16:creationId xmlns:a16="http://schemas.microsoft.com/office/drawing/2014/main" id="{BA16ACDF-0180-48D2-8FAE-86A17DCA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7" r="8789"/>
          <a:stretch>
            <a:fillRect/>
          </a:stretch>
        </p:blipFill>
        <p:spPr bwMode="auto">
          <a:xfrm>
            <a:off x="5334000" y="838200"/>
            <a:ext cx="357981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297" r="878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28BB131A-5E00-43BC-9985-D21568A51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419600"/>
            <a:ext cx="3133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Heterozygous</a:t>
            </a:r>
          </a:p>
        </p:txBody>
      </p:sp>
      <p:sp>
        <p:nvSpPr>
          <p:cNvPr id="18441" name="Rectangle 8">
            <a:extLst>
              <a:ext uri="{FF2B5EF4-FFF2-40B4-BE49-F238E27FC236}">
                <a16:creationId xmlns:a16="http://schemas.microsoft.com/office/drawing/2014/main" id="{AA7F681A-9BA6-4426-B7E6-43B5D522D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6400800"/>
            <a:ext cx="58086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CC3399"/>
                </a:solidFill>
                <a:latin typeface="Arial" panose="020B0604020202020204" pitchFamily="34" charset="0"/>
              </a:rPr>
              <a:t>Image modified from: http://www.emc.maricopa.edu/faculty/farabee/BIOBK/BioBookTOC.html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4519</TotalTime>
  <Words>824</Words>
  <Application>Microsoft Office PowerPoint</Application>
  <PresentationFormat>On-screen Show (4:3)</PresentationFormat>
  <Paragraphs>251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 Unicode MS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 Discovers “Genes” 9-1</dc:title>
  <dc:creator>kriedell</dc:creator>
  <cp:lastModifiedBy>Windows User</cp:lastModifiedBy>
  <cp:revision>130</cp:revision>
  <cp:lastPrinted>1601-01-01T00:00:00Z</cp:lastPrinted>
  <dcterms:created xsi:type="dcterms:W3CDTF">2003-03-27T16:39:43Z</dcterms:created>
  <dcterms:modified xsi:type="dcterms:W3CDTF">2019-03-13T16:38:31Z</dcterms:modified>
</cp:coreProperties>
</file>