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9" r:id="rId4"/>
    <p:sldId id="260" r:id="rId5"/>
    <p:sldId id="261" r:id="rId6"/>
    <p:sldId id="421" r:id="rId7"/>
    <p:sldId id="395" r:id="rId8"/>
    <p:sldId id="396" r:id="rId9"/>
    <p:sldId id="397" r:id="rId10"/>
    <p:sldId id="335" r:id="rId11"/>
    <p:sldId id="401" r:id="rId12"/>
    <p:sldId id="402" r:id="rId13"/>
    <p:sldId id="403" r:id="rId14"/>
    <p:sldId id="263" r:id="rId15"/>
    <p:sldId id="338" r:id="rId16"/>
    <p:sldId id="417" r:id="rId17"/>
    <p:sldId id="265" r:id="rId18"/>
    <p:sldId id="266" r:id="rId19"/>
    <p:sldId id="268" r:id="rId20"/>
    <p:sldId id="423" r:id="rId21"/>
    <p:sldId id="269" r:id="rId22"/>
    <p:sldId id="422" r:id="rId23"/>
    <p:sldId id="291" r:id="rId24"/>
    <p:sldId id="424" r:id="rId25"/>
    <p:sldId id="42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3300"/>
    <a:srgbClr val="FF6600"/>
    <a:srgbClr val="9900CC"/>
    <a:srgbClr val="00FF00"/>
    <a:srgbClr val="FF3399"/>
    <a:srgbClr val="EAEAEA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43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exia Walker" userId="61f25689de453594" providerId="LiveId" clId="{58DC8D15-0F1D-4957-9F04-0AA681D76C6B}"/>
    <pc:docChg chg="modSld">
      <pc:chgData name="Felexia Walker" userId="61f25689de453594" providerId="LiveId" clId="{58DC8D15-0F1D-4957-9F04-0AA681D76C6B}" dt="2019-03-11T23:23:54.617" v="0" actId="1035"/>
      <pc:docMkLst>
        <pc:docMk/>
      </pc:docMkLst>
      <pc:sldChg chg="modSp">
        <pc:chgData name="Felexia Walker" userId="61f25689de453594" providerId="LiveId" clId="{58DC8D15-0F1D-4957-9F04-0AA681D76C6B}" dt="2019-03-11T23:23:54.617" v="0" actId="1035"/>
        <pc:sldMkLst>
          <pc:docMk/>
          <pc:sldMk cId="0" sldId="424"/>
        </pc:sldMkLst>
        <pc:spChg chg="mod">
          <ac:chgData name="Felexia Walker" userId="61f25689de453594" providerId="LiveId" clId="{58DC8D15-0F1D-4957-9F04-0AA681D76C6B}" dt="2019-03-11T23:23:54.617" v="0" actId="1035"/>
          <ac:spMkLst>
            <pc:docMk/>
            <pc:sldMk cId="0" sldId="424"/>
            <ac:spMk id="264203" creationId="{33F01E72-68F6-496D-9A58-467D771E08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4380BC2-16FF-48E6-A565-CC8E29961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2F43A7A-4ECF-4ACD-936D-3D8BAF2892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F167640C-3394-4F3E-9F70-5DBA08CD35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54CCB84B-7867-41F2-BFAC-6022E5AA9F6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71E7A5-D407-4D65-86EE-4A067D917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0D516C-D9B1-4AFB-A22A-BAD5FD085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685A5-453A-481F-B872-ECFBF27E66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E7D8774-6E5B-493A-84C8-C05B7D545F34}" type="datetimeFigureOut">
              <a:rPr lang="en-US"/>
              <a:pPr>
                <a:defRPr/>
              </a:pPr>
              <a:t>3/13/2019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A36AC99-A34F-43C4-B434-193E2E2D4E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6578CD1-75C6-435A-BB3F-426A7252F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C4E86-F90A-49F3-9DE1-5A7E669072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5647E-7005-4CFB-866C-353A200F79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C4BEC8A-CA6B-4FF9-805C-17B41FC1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C3B8B5-523B-4378-94A0-AE2114F9F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D605BA-72D6-4ECE-BC98-BF3E9C670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0D6608-678E-458D-8804-9E1DBB5EC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D2C19-A0AA-44EA-B19A-265C4C4C6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24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36C158-6F9A-43FD-BB6D-0C8A02016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006953-4E6C-402A-9C5C-D6C48E805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982B41-5714-422D-A78F-5474600B8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218A8-CFEE-4B38-9BA0-0F1731F72B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97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452C65-1A56-485B-9FD1-7F8B9F2FDF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C972C9-C382-415A-BB3D-345A159B7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132DC6-2F4D-409E-BE75-5A2BC31FE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5448E-4536-44B0-B6DE-800343378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31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2F0601-77C6-4D3E-8382-31581FF47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43CE8-B596-4EF6-B21F-76898D067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F87A69-618C-4C42-87AD-DFD8E2954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1625E-8E89-4A36-9BA2-DE436BB12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18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BCC82-FD35-4924-A1E8-D52F0541C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EB0521-6010-4907-AA12-6DCDC7185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667500-B80F-4AFF-9714-D0A26C490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5C36F-56EE-4C3C-9EA4-9AB6D334C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046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16B878-F16E-4B07-A09B-8F9B68EB9E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6FA1F8-C531-448E-9177-ECCD55C64B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A602B3D-576A-4E04-9117-5B5A8CA6D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CA06-05E2-4164-9B38-68946AB5E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216177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37FDD1-D471-42E9-B4F6-7253EE1FE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85E0556-C236-45CE-90EE-067EC8F2E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5CB33A3-C107-470E-8993-0CD6226DC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B4373-C155-4D62-964C-11937BD493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027983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52D221-005A-4FBD-B274-E3CC31F8A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40D1B0-7F74-41E4-A334-B8503E7E4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67A6789-DC65-48A4-BE57-BDAE74FFF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FFB0-F378-4A57-8D1F-A14FC0037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214993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E255D1-4168-4CEC-B39D-FCF7CE3B0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D711D2-957E-4AAE-A246-F051AEBF40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7D2711-96DA-460B-BED0-622F814D8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7175-6816-4719-88A6-E3D74B55D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93368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22ADC44-B8D4-40B4-A490-49E215B6D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777F945-0F69-46D4-A73D-EC71BA048E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47D29E1-FBF9-497E-99C7-7A106EF1E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3143D-789B-47B0-B7FF-003BAD4B8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944747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7C60F-7D6B-4086-9AD5-9D9B921F6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21AC48-64B9-4FF6-AEC3-EE32D7E176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DEA24-E96D-4A11-AB2E-BEEC8FA4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9D19A-8D57-4327-A4E7-492210EBDD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75508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8DA73B-B2D7-4940-A897-344ED56E8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FF577B-D46E-4696-817D-007438ACC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72E578-663A-4021-A6F9-7A79658BF5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E2F15-23D8-4B2E-B420-5593012BF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21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AAF7F14-98EB-4B91-AD7E-3F40CAD08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81B7850-86F1-479F-BDDF-CA405D55A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361260-FC07-493E-B5ED-17B431E36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B7896-E516-41B4-99A5-74223E33C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00044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507E0A-E369-406D-A84F-38CE9ACF0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0D7545-3D70-4AE3-8CE3-5E70B2AE8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CBFA3F-BED2-480D-AA2D-0FB4F0F82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606D-F215-48A5-B080-51545E268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288155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175C4A-3A58-4BD9-BC49-9E4DD1DCEE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0FB210C-495D-4F2C-B447-4F529929C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D19DA7-3C41-44AD-B395-FFAD9EEB0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D1A59-85CE-4AA8-8CA2-C0DDA6DC77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837035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A68C88-968A-46DD-AB12-1EF4CF22F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9A89A7-2E62-4D79-A87C-BDFDAE527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86E2AFD-4EE9-4ED9-946E-8FC16A0EB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E89B3-4B4A-41DF-9574-6DAE198B8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110199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1BF40F-CA90-466A-956D-0FA4476DC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E86631-DD41-4DC1-BEC0-7CC82AF3B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6B2196D-7BF7-42BC-BE9A-6F6396389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9FC3-9CDE-483F-958C-966D181A7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95406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9BF7C3-EE49-4D75-AEA2-C0D8F08CF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13CF14-4A3A-49C9-AA9F-A1DA2E295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676C09-2CBC-4BAD-AFFE-4D028C5C0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03B4-DEF8-417B-9958-153925A36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1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07CE3-E6E3-43C2-B3E7-CBB3E77A2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A9AFB6-4309-4BEB-ADC8-1D80E92D5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B9AFD6-9B90-4235-9026-E55782380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B335-F611-476C-A7E3-2E331F565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45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263D6E-A3D1-4D0C-895E-3050B96173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C3EA1E-692C-4087-8352-05C1BD705F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DF7548-A159-4B6A-8475-29E03A2DD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AD7F-2CB1-4F04-A5AF-297877FDA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5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7163AB-9E51-4EC6-9A67-5DCA14D69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F69528-8AED-4962-9822-14B7F8287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973684-DB14-42E8-A120-07DD7DFB09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61B6C-374A-4DC4-BB1C-1F0B3F755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91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B2CDE4-74BE-4D74-A211-A61204CFC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5269FF-7897-4AA1-A2BB-17B358CB54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F432BC1-1517-4D1C-A746-D1B60B96A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006-374A-4721-B038-D9A413769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EA1D4A-CA68-4205-9F45-1B27497DE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F7E67-45EA-440D-80D4-9D628EF21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5BE88-64BC-4B78-9446-0FA6549CE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81B8E-3B14-439B-952B-CE3DAD023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5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C8417D-C6B6-4D80-96EE-A00483AB6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5A706-B79F-43CD-87E1-44E7B6B00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EFFE4-632A-4ED9-93F3-8D7DE6099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58CDB-DFA8-4F72-A666-556A75990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70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19" Type="http://schemas.openxmlformats.org/officeDocument/2006/relationships/slide" Target="../slides/slide1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99275A-44E3-4336-A3B2-831836690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3E4D4F-A290-44EA-BFE4-81A3BBCEB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8D4BB5-61B2-4B46-82D4-8F9E143AE6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388FFD-33D1-4D7B-98F6-F1C8C7E3F1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E6C5FF-9209-4C13-8BEE-3C8050ACC9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F922BE7-C77F-4E72-94A9-C1DD70A33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D7B2C31D-62E0-40C9-A7EB-0847B3895A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BFFA798F-0C97-489D-8F9D-6B2DCC941E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8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8660" name="Rectangle 4">
            <a:extLst>
              <a:ext uri="{FF2B5EF4-FFF2-40B4-BE49-F238E27FC236}">
                <a16:creationId xmlns:a16="http://schemas.microsoft.com/office/drawing/2014/main" id="{02AE694C-D159-41F1-B4A1-690B75AA17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/>
            </a:lvl1pPr>
          </a:lstStyle>
          <a:p>
            <a:pPr>
              <a:defRPr/>
            </a:pPr>
            <a:fld id="{FFEB5B57-B640-4EF4-BED8-32F9E4A19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472D3DD-0221-498A-9CD7-DA6DBBA455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794C427-AA21-41F9-9F59-5118E2193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pic>
        <p:nvPicPr>
          <p:cNvPr id="2055" name="Picture 7" descr="Biology Interface copy">
            <a:extLst>
              <a:ext uri="{FF2B5EF4-FFF2-40B4-BE49-F238E27FC236}">
                <a16:creationId xmlns:a16="http://schemas.microsoft.com/office/drawing/2014/main" id="{84E3BDC7-6A07-4823-AD9F-F6B09F6FBD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videos-wswoosh-button">
            <a:hlinkClick r:id="" action="ppaction://noaction"/>
            <a:extLst>
              <a:ext uri="{FF2B5EF4-FFF2-40B4-BE49-F238E27FC236}">
                <a16:creationId xmlns:a16="http://schemas.microsoft.com/office/drawing/2014/main" id="{EABC3E4C-5DC3-424D-ABB4-84157BB2A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GoOnline">
            <a:hlinkClick r:id="" action="ppaction://noaction"/>
            <a:extLst>
              <a:ext uri="{FF2B5EF4-FFF2-40B4-BE49-F238E27FC236}">
                <a16:creationId xmlns:a16="http://schemas.microsoft.com/office/drawing/2014/main" id="{410DD674-843A-42F1-94F1-23E5D78DEC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utton_1">
            <a:hlinkClick r:id="" action="ppaction://noaction"/>
            <a:extLst>
              <a:ext uri="{FF2B5EF4-FFF2-40B4-BE49-F238E27FC236}">
                <a16:creationId xmlns:a16="http://schemas.microsoft.com/office/drawing/2014/main" id="{12F40CFA-C583-4ECC-A04C-3B52A5AAC0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button_2">
            <a:hlinkClick r:id="" action="ppaction://noaction"/>
            <a:extLst>
              <a:ext uri="{FF2B5EF4-FFF2-40B4-BE49-F238E27FC236}">
                <a16:creationId xmlns:a16="http://schemas.microsoft.com/office/drawing/2014/main" id="{F7EE9122-0398-4294-B6E0-411FFDDF5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button_3">
            <a:hlinkClick r:id="" action="ppaction://noaction"/>
            <a:extLst>
              <a:ext uri="{FF2B5EF4-FFF2-40B4-BE49-F238E27FC236}">
                <a16:creationId xmlns:a16="http://schemas.microsoft.com/office/drawing/2014/main" id="{8224F927-1EC8-4BF9-B265-3E495FD030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13">
            <a:extLst>
              <a:ext uri="{FF2B5EF4-FFF2-40B4-BE49-F238E27FC236}">
                <a16:creationId xmlns:a16="http://schemas.microsoft.com/office/drawing/2014/main" id="{74FDA9DA-524D-4967-B10E-55EEBEAE3D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Go to Section: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2062" name="Picture 14" descr="button_4">
            <a:hlinkClick r:id="rId19" action="ppaction://hlinksldjump"/>
            <a:extLst>
              <a:ext uri="{FF2B5EF4-FFF2-40B4-BE49-F238E27FC236}">
                <a16:creationId xmlns:a16="http://schemas.microsoft.com/office/drawing/2014/main" id="{152002FD-A8A1-4D9F-B60E-5708F63D43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6316663"/>
            <a:ext cx="692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button_5">
            <a:hlinkClick r:id="" action="ppaction://noaction"/>
            <a:extLst>
              <a:ext uri="{FF2B5EF4-FFF2-40B4-BE49-F238E27FC236}">
                <a16:creationId xmlns:a16="http://schemas.microsoft.com/office/drawing/2014/main" id="{2E82CCE1-B601-4AD6-ADAD-93C7078F1F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6316663"/>
            <a:ext cx="69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v3Kj0UjiL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674E922-26D5-48D1-91C8-A3CE6FD010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7848600" cy="26670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Georgia" panose="02040502050405020303" pitchFamily="18" charset="0"/>
              </a:rPr>
              <a:t>The Work of </a:t>
            </a:r>
            <a:br>
              <a:rPr lang="en-US" altLang="en-US" sz="4800" b="1" dirty="0">
                <a:latin typeface="Georgia" panose="02040502050405020303" pitchFamily="18" charset="0"/>
              </a:rPr>
            </a:br>
            <a:r>
              <a:rPr lang="en-US" altLang="en-US" sz="4800" b="1" dirty="0">
                <a:latin typeface="Georgia" panose="02040502050405020303" pitchFamily="18" charset="0"/>
              </a:rPr>
              <a:t>Gregor Mendel</a:t>
            </a:r>
            <a:br>
              <a:rPr lang="en-US" altLang="en-US" sz="4800" b="1" dirty="0">
                <a:latin typeface="Georgia" panose="02040502050405020303" pitchFamily="18" charset="0"/>
              </a:rPr>
            </a:br>
            <a:r>
              <a:rPr lang="en-US" altLang="en-US" sz="4800" b="1" dirty="0">
                <a:latin typeface="Georgia" panose="02040502050405020303" pitchFamily="18" charset="0"/>
              </a:rPr>
              <a:t>11-1</a:t>
            </a:r>
            <a:r>
              <a:rPr lang="en-US" altLang="en-US" sz="4800" dirty="0">
                <a:latin typeface="Georgia" panose="02040502050405020303" pitchFamily="18" charset="0"/>
              </a:rPr>
              <a:t> </a:t>
            </a:r>
            <a:br>
              <a:rPr lang="en-US" altLang="en-US" sz="4800" dirty="0">
                <a:latin typeface="Georgia" panose="02040502050405020303" pitchFamily="18" charset="0"/>
              </a:rPr>
            </a:br>
            <a:endParaRPr lang="en-US" altLang="en-US" sz="4800" dirty="0">
              <a:latin typeface="Georgia" panose="02040502050405020303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22E18B9-3CEB-4CC5-8A0E-1ED617233EC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4" descr="mendl">
            <a:extLst>
              <a:ext uri="{FF2B5EF4-FFF2-40B4-BE49-F238E27FC236}">
                <a16:creationId xmlns:a16="http://schemas.microsoft.com/office/drawing/2014/main" id="{509238B8-51D7-43A0-90D0-C8E3A03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3383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eye-animation">
            <a:extLst>
              <a:ext uri="{FF2B5EF4-FFF2-40B4-BE49-F238E27FC236}">
                <a16:creationId xmlns:a16="http://schemas.microsoft.com/office/drawing/2014/main" id="{067779D8-A96A-4766-8361-52A24D2820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2">
            <a:extLst>
              <a:ext uri="{FF2B5EF4-FFF2-40B4-BE49-F238E27FC236}">
                <a16:creationId xmlns:a16="http://schemas.microsoft.com/office/drawing/2014/main" id="{C8D5856B-22DA-4F5F-892A-4DB3D517C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3" y="5638800"/>
            <a:ext cx="4033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C0099"/>
                </a:solidFill>
                <a:latin typeface="Arial" panose="020B0604020202020204" pitchFamily="34" charset="0"/>
              </a:rPr>
              <a:t>http://www.jic.bbsrc.ac.uk/germplas/pisum/zgs4f.htm</a:t>
            </a:r>
          </a:p>
        </p:txBody>
      </p:sp>
      <p:sp>
        <p:nvSpPr>
          <p:cNvPr id="5127" name="Rectangle 13">
            <a:extLst>
              <a:ext uri="{FF2B5EF4-FFF2-40B4-BE49-F238E27FC236}">
                <a16:creationId xmlns:a16="http://schemas.microsoft.com/office/drawing/2014/main" id="{B35CA644-8D97-4DD1-9185-5510773A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743200"/>
            <a:ext cx="3657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http://sps.k12.ar.us/massengale/genetics%20tutorial.htm</a:t>
            </a:r>
            <a:endParaRPr lang="en-US" altLang="en-US" sz="2400">
              <a:solidFill>
                <a:srgbClr val="CC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io_ch11_6122">
            <a:extLst>
              <a:ext uri="{FF2B5EF4-FFF2-40B4-BE49-F238E27FC236}">
                <a16:creationId xmlns:a16="http://schemas.microsoft.com/office/drawing/2014/main" id="{DFB80B00-BA50-4CF4-8E24-7B7A061B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85950"/>
            <a:ext cx="89249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E5AA2320-B041-4F3B-B26E-E15B8F73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1287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P Generation</a:t>
            </a:r>
            <a:endParaRPr lang="en-US" altLang="en-US" sz="18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DC12350D-0BD9-4406-9004-FDACD0F22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1536700"/>
            <a:ext cx="1343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F</a:t>
            </a:r>
            <a:r>
              <a:rPr lang="en-US" altLang="en-US" sz="1100" b="1"/>
              <a:t>1 </a:t>
            </a:r>
            <a:r>
              <a:rPr lang="en-US" altLang="en-US" sz="1400" b="1"/>
              <a:t>Generation</a:t>
            </a:r>
            <a:endParaRPr lang="en-US" altLang="en-US" sz="1800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A18CFE7D-76AD-4DC5-BB2B-FFF735077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1562100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F</a:t>
            </a:r>
            <a:r>
              <a:rPr lang="en-US" altLang="en-US" sz="1100" b="1"/>
              <a:t>2</a:t>
            </a:r>
            <a:r>
              <a:rPr lang="en-US" altLang="en-US" sz="1400" b="1"/>
              <a:t> Generation</a:t>
            </a:r>
            <a:endParaRPr lang="en-US" altLang="en-US" sz="180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1F7DFFF7-EDDC-4441-BA94-C2772745B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5ABC0C0E-727B-4C2B-9D81-5D1427D3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5168900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Short</a:t>
            </a:r>
            <a:endParaRPr lang="en-US" altLang="en-US" sz="1800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06A6BE2F-3AB4-4AB6-BE0A-76738DF34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E87436E8-393C-44E6-BA00-371737B21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B1F48DF0-BC9D-429E-B0A9-482048E12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6FC338DC-7621-44D8-A8A4-76290F055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9B5ECFCF-48A5-4AE1-AA40-54D48125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70673E4A-A4F2-47FB-9D19-69AE906B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5168900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Short</a:t>
            </a:r>
            <a:endParaRPr lang="en-US" altLang="en-US" sz="1800"/>
          </a:p>
        </p:txBody>
      </p:sp>
      <p:sp>
        <p:nvSpPr>
          <p:cNvPr id="14350" name="Text Box 14">
            <a:extLst>
              <a:ext uri="{FF2B5EF4-FFF2-40B4-BE49-F238E27FC236}">
                <a16:creationId xmlns:a16="http://schemas.microsoft.com/office/drawing/2014/main" id="{AB1F4260-42EE-469E-8B74-96D2AD24A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Section 11-1</a:t>
            </a:r>
          </a:p>
        </p:txBody>
      </p:sp>
      <p:sp>
        <p:nvSpPr>
          <p:cNvPr id="14351" name="Text Box 15">
            <a:extLst>
              <a:ext uri="{FF2B5EF4-FFF2-40B4-BE49-F238E27FC236}">
                <a16:creationId xmlns:a16="http://schemas.microsoft.com/office/drawing/2014/main" id="{247281CB-34F0-4D3A-92EF-8BD7B1B0D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 Black" panose="020B0A04020102020204" pitchFamily="34" charset="0"/>
              </a:rPr>
              <a:t>Principles of Dominance</a:t>
            </a:r>
          </a:p>
        </p:txBody>
      </p:sp>
      <p:sp>
        <p:nvSpPr>
          <p:cNvPr id="14352" name="Freeform 16">
            <a:extLst>
              <a:ext uri="{FF2B5EF4-FFF2-40B4-BE49-F238E27FC236}">
                <a16:creationId xmlns:a16="http://schemas.microsoft.com/office/drawing/2014/main" id="{DE3AA157-806C-41C3-8884-7D5870E605E2}"/>
              </a:ext>
            </a:extLst>
          </p:cNvPr>
          <p:cNvSpPr>
            <a:spLocks/>
          </p:cNvSpPr>
          <p:nvPr/>
        </p:nvSpPr>
        <p:spPr bwMode="auto">
          <a:xfrm>
            <a:off x="2006600" y="1322388"/>
            <a:ext cx="2746375" cy="3251200"/>
          </a:xfrm>
          <a:custGeom>
            <a:avLst/>
            <a:gdLst>
              <a:gd name="T0" fmla="*/ 2147483646 w 1730"/>
              <a:gd name="T1" fmla="*/ 2147483646 h 2048"/>
              <a:gd name="T2" fmla="*/ 2147483646 w 1730"/>
              <a:gd name="T3" fmla="*/ 2147483646 h 2048"/>
              <a:gd name="T4" fmla="*/ 2147483646 w 1730"/>
              <a:gd name="T5" fmla="*/ 2147483646 h 2048"/>
              <a:gd name="T6" fmla="*/ 2147483646 w 1730"/>
              <a:gd name="T7" fmla="*/ 2147483646 h 2048"/>
              <a:gd name="T8" fmla="*/ 2147483646 w 1730"/>
              <a:gd name="T9" fmla="*/ 2147483646 h 2048"/>
              <a:gd name="T10" fmla="*/ 2147483646 w 1730"/>
              <a:gd name="T11" fmla="*/ 2147483646 h 2048"/>
              <a:gd name="T12" fmla="*/ 2147483646 w 1730"/>
              <a:gd name="T13" fmla="*/ 2147483646 h 2048"/>
              <a:gd name="T14" fmla="*/ 2147483646 w 1730"/>
              <a:gd name="T15" fmla="*/ 2147483646 h 2048"/>
              <a:gd name="T16" fmla="*/ 2147483646 w 1730"/>
              <a:gd name="T17" fmla="*/ 2147483646 h 2048"/>
              <a:gd name="T18" fmla="*/ 2147483646 w 1730"/>
              <a:gd name="T19" fmla="*/ 2147483646 h 2048"/>
              <a:gd name="T20" fmla="*/ 2147483646 w 1730"/>
              <a:gd name="T21" fmla="*/ 2147483646 h 2048"/>
              <a:gd name="T22" fmla="*/ 2147483646 w 1730"/>
              <a:gd name="T23" fmla="*/ 2147483646 h 2048"/>
              <a:gd name="T24" fmla="*/ 2147483646 w 1730"/>
              <a:gd name="T25" fmla="*/ 2147483646 h 2048"/>
              <a:gd name="T26" fmla="*/ 2147483646 w 1730"/>
              <a:gd name="T27" fmla="*/ 2147483646 h 2048"/>
              <a:gd name="T28" fmla="*/ 2147483646 w 1730"/>
              <a:gd name="T29" fmla="*/ 2147483646 h 2048"/>
              <a:gd name="T30" fmla="*/ 2147483646 w 1730"/>
              <a:gd name="T31" fmla="*/ 0 h 2048"/>
              <a:gd name="T32" fmla="*/ 2147483646 w 1730"/>
              <a:gd name="T33" fmla="*/ 2147483646 h 2048"/>
              <a:gd name="T34" fmla="*/ 2147483646 w 1730"/>
              <a:gd name="T35" fmla="*/ 2147483646 h 2048"/>
              <a:gd name="T36" fmla="*/ 2147483646 w 1730"/>
              <a:gd name="T37" fmla="*/ 2147483646 h 2048"/>
              <a:gd name="T38" fmla="*/ 2147483646 w 1730"/>
              <a:gd name="T39" fmla="*/ 2147483646 h 2048"/>
              <a:gd name="T40" fmla="*/ 2147483646 w 1730"/>
              <a:gd name="T41" fmla="*/ 2147483646 h 2048"/>
              <a:gd name="T42" fmla="*/ 2147483646 w 1730"/>
              <a:gd name="T43" fmla="*/ 2147483646 h 2048"/>
              <a:gd name="T44" fmla="*/ 2147483646 w 1730"/>
              <a:gd name="T45" fmla="*/ 2147483646 h 2048"/>
              <a:gd name="T46" fmla="*/ 2147483646 w 1730"/>
              <a:gd name="T47" fmla="*/ 2147483646 h 2048"/>
              <a:gd name="T48" fmla="*/ 2147483646 w 1730"/>
              <a:gd name="T49" fmla="*/ 2147483646 h 2048"/>
              <a:gd name="T50" fmla="*/ 2147483646 w 1730"/>
              <a:gd name="T51" fmla="*/ 2147483646 h 2048"/>
              <a:gd name="T52" fmla="*/ 2147483646 w 1730"/>
              <a:gd name="T53" fmla="*/ 2147483646 h 2048"/>
              <a:gd name="T54" fmla="*/ 2147483646 w 1730"/>
              <a:gd name="T55" fmla="*/ 2147483646 h 2048"/>
              <a:gd name="T56" fmla="*/ 2147483646 w 1730"/>
              <a:gd name="T57" fmla="*/ 2147483646 h 2048"/>
              <a:gd name="T58" fmla="*/ 2147483646 w 1730"/>
              <a:gd name="T59" fmla="*/ 2147483646 h 2048"/>
              <a:gd name="T60" fmla="*/ 2147483646 w 1730"/>
              <a:gd name="T61" fmla="*/ 2147483646 h 2048"/>
              <a:gd name="T62" fmla="*/ 2147483646 w 1730"/>
              <a:gd name="T63" fmla="*/ 2147483646 h 2048"/>
              <a:gd name="T64" fmla="*/ 2147483646 w 1730"/>
              <a:gd name="T65" fmla="*/ 2147483646 h 2048"/>
              <a:gd name="T66" fmla="*/ 2147483646 w 1730"/>
              <a:gd name="T67" fmla="*/ 2147483646 h 2048"/>
              <a:gd name="T68" fmla="*/ 2147483646 w 1730"/>
              <a:gd name="T69" fmla="*/ 2147483646 h 2048"/>
              <a:gd name="T70" fmla="*/ 2147483646 w 1730"/>
              <a:gd name="T71" fmla="*/ 2147483646 h 2048"/>
              <a:gd name="T72" fmla="*/ 2147483646 w 1730"/>
              <a:gd name="T73" fmla="*/ 2147483646 h 2048"/>
              <a:gd name="T74" fmla="*/ 2147483646 w 1730"/>
              <a:gd name="T75" fmla="*/ 2147483646 h 2048"/>
              <a:gd name="T76" fmla="*/ 2147483646 w 1730"/>
              <a:gd name="T77" fmla="*/ 2147483646 h 2048"/>
              <a:gd name="T78" fmla="*/ 2147483646 w 1730"/>
              <a:gd name="T79" fmla="*/ 2147483646 h 2048"/>
              <a:gd name="T80" fmla="*/ 2147483646 w 1730"/>
              <a:gd name="T81" fmla="*/ 2147483646 h 2048"/>
              <a:gd name="T82" fmla="*/ 2147483646 w 1730"/>
              <a:gd name="T83" fmla="*/ 2147483646 h 2048"/>
              <a:gd name="T84" fmla="*/ 2147483646 w 1730"/>
              <a:gd name="T85" fmla="*/ 2147483646 h 2048"/>
              <a:gd name="T86" fmla="*/ 2147483646 w 1730"/>
              <a:gd name="T87" fmla="*/ 2147483646 h 2048"/>
              <a:gd name="T88" fmla="*/ 2147483646 w 1730"/>
              <a:gd name="T89" fmla="*/ 2147483646 h 2048"/>
              <a:gd name="T90" fmla="*/ 2147483646 w 1730"/>
              <a:gd name="T91" fmla="*/ 2147483646 h 2048"/>
              <a:gd name="T92" fmla="*/ 2147483646 w 1730"/>
              <a:gd name="T93" fmla="*/ 2147483646 h 2048"/>
              <a:gd name="T94" fmla="*/ 2147483646 w 1730"/>
              <a:gd name="T95" fmla="*/ 2147483646 h 2048"/>
              <a:gd name="T96" fmla="*/ 2147483646 w 1730"/>
              <a:gd name="T97" fmla="*/ 2147483646 h 2048"/>
              <a:gd name="T98" fmla="*/ 2147483646 w 1730"/>
              <a:gd name="T99" fmla="*/ 2147483646 h 20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30"/>
              <a:gd name="T151" fmla="*/ 0 h 2048"/>
              <a:gd name="T152" fmla="*/ 1730 w 1730"/>
              <a:gd name="T153" fmla="*/ 2048 h 20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30" h="2048">
                <a:moveTo>
                  <a:pt x="18" y="1608"/>
                </a:moveTo>
                <a:cubicBezTo>
                  <a:pt x="0" y="1560"/>
                  <a:pt x="29" y="1565"/>
                  <a:pt x="75" y="1550"/>
                </a:cubicBezTo>
                <a:cubicBezTo>
                  <a:pt x="139" y="1528"/>
                  <a:pt x="207" y="1512"/>
                  <a:pt x="262" y="1469"/>
                </a:cubicBezTo>
                <a:cubicBezTo>
                  <a:pt x="289" y="1447"/>
                  <a:pt x="308" y="1415"/>
                  <a:pt x="328" y="1387"/>
                </a:cubicBezTo>
                <a:cubicBezTo>
                  <a:pt x="340" y="1337"/>
                  <a:pt x="358" y="1289"/>
                  <a:pt x="369" y="1240"/>
                </a:cubicBezTo>
                <a:cubicBezTo>
                  <a:pt x="367" y="1217"/>
                  <a:pt x="357" y="1095"/>
                  <a:pt x="352" y="1061"/>
                </a:cubicBezTo>
                <a:cubicBezTo>
                  <a:pt x="346" y="1028"/>
                  <a:pt x="333" y="996"/>
                  <a:pt x="328" y="963"/>
                </a:cubicBezTo>
                <a:cubicBezTo>
                  <a:pt x="315" y="879"/>
                  <a:pt x="305" y="790"/>
                  <a:pt x="279" y="710"/>
                </a:cubicBezTo>
                <a:cubicBezTo>
                  <a:pt x="282" y="624"/>
                  <a:pt x="262" y="496"/>
                  <a:pt x="320" y="416"/>
                </a:cubicBezTo>
                <a:cubicBezTo>
                  <a:pt x="342" y="346"/>
                  <a:pt x="383" y="289"/>
                  <a:pt x="442" y="244"/>
                </a:cubicBezTo>
                <a:cubicBezTo>
                  <a:pt x="460" y="229"/>
                  <a:pt x="482" y="220"/>
                  <a:pt x="499" y="204"/>
                </a:cubicBezTo>
                <a:cubicBezTo>
                  <a:pt x="512" y="190"/>
                  <a:pt x="521" y="178"/>
                  <a:pt x="540" y="171"/>
                </a:cubicBezTo>
                <a:cubicBezTo>
                  <a:pt x="555" y="164"/>
                  <a:pt x="589" y="155"/>
                  <a:pt x="589" y="155"/>
                </a:cubicBezTo>
                <a:cubicBezTo>
                  <a:pt x="653" y="108"/>
                  <a:pt x="732" y="84"/>
                  <a:pt x="809" y="65"/>
                </a:cubicBezTo>
                <a:cubicBezTo>
                  <a:pt x="842" y="43"/>
                  <a:pt x="878" y="44"/>
                  <a:pt x="916" y="32"/>
                </a:cubicBezTo>
                <a:cubicBezTo>
                  <a:pt x="950" y="8"/>
                  <a:pt x="1038" y="0"/>
                  <a:pt x="1038" y="0"/>
                </a:cubicBezTo>
                <a:cubicBezTo>
                  <a:pt x="1109" y="5"/>
                  <a:pt x="1151" y="19"/>
                  <a:pt x="1218" y="32"/>
                </a:cubicBezTo>
                <a:cubicBezTo>
                  <a:pt x="1256" y="61"/>
                  <a:pt x="1301" y="82"/>
                  <a:pt x="1348" y="98"/>
                </a:cubicBezTo>
                <a:cubicBezTo>
                  <a:pt x="1364" y="103"/>
                  <a:pt x="1380" y="108"/>
                  <a:pt x="1397" y="114"/>
                </a:cubicBezTo>
                <a:cubicBezTo>
                  <a:pt x="1405" y="116"/>
                  <a:pt x="1422" y="122"/>
                  <a:pt x="1422" y="122"/>
                </a:cubicBezTo>
                <a:cubicBezTo>
                  <a:pt x="1430" y="127"/>
                  <a:pt x="1437" y="133"/>
                  <a:pt x="1446" y="138"/>
                </a:cubicBezTo>
                <a:cubicBezTo>
                  <a:pt x="1453" y="141"/>
                  <a:pt x="1463" y="141"/>
                  <a:pt x="1471" y="146"/>
                </a:cubicBezTo>
                <a:cubicBezTo>
                  <a:pt x="1517" y="172"/>
                  <a:pt x="1560" y="209"/>
                  <a:pt x="1601" y="244"/>
                </a:cubicBezTo>
                <a:cubicBezTo>
                  <a:pt x="1625" y="264"/>
                  <a:pt x="1633" y="260"/>
                  <a:pt x="1658" y="285"/>
                </a:cubicBezTo>
                <a:cubicBezTo>
                  <a:pt x="1670" y="297"/>
                  <a:pt x="1683" y="327"/>
                  <a:pt x="1691" y="342"/>
                </a:cubicBezTo>
                <a:cubicBezTo>
                  <a:pt x="1717" y="532"/>
                  <a:pt x="1690" y="715"/>
                  <a:pt x="1675" y="906"/>
                </a:cubicBezTo>
                <a:cubicBezTo>
                  <a:pt x="1672" y="996"/>
                  <a:pt x="1683" y="1159"/>
                  <a:pt x="1650" y="1265"/>
                </a:cubicBezTo>
                <a:cubicBezTo>
                  <a:pt x="1640" y="1341"/>
                  <a:pt x="1628" y="1435"/>
                  <a:pt x="1585" y="1501"/>
                </a:cubicBezTo>
                <a:cubicBezTo>
                  <a:pt x="1553" y="1600"/>
                  <a:pt x="1585" y="1709"/>
                  <a:pt x="1642" y="1795"/>
                </a:cubicBezTo>
                <a:cubicBezTo>
                  <a:pt x="1677" y="1903"/>
                  <a:pt x="1643" y="1801"/>
                  <a:pt x="1667" y="1869"/>
                </a:cubicBezTo>
                <a:cubicBezTo>
                  <a:pt x="1669" y="1876"/>
                  <a:pt x="1666" y="1890"/>
                  <a:pt x="1675" y="1893"/>
                </a:cubicBezTo>
                <a:cubicBezTo>
                  <a:pt x="1685" y="1895"/>
                  <a:pt x="1696" y="1898"/>
                  <a:pt x="1707" y="1901"/>
                </a:cubicBezTo>
                <a:cubicBezTo>
                  <a:pt x="1730" y="1924"/>
                  <a:pt x="1726" y="1909"/>
                  <a:pt x="1715" y="1942"/>
                </a:cubicBezTo>
                <a:cubicBezTo>
                  <a:pt x="1692" y="2006"/>
                  <a:pt x="1608" y="2001"/>
                  <a:pt x="1552" y="2008"/>
                </a:cubicBezTo>
                <a:cubicBezTo>
                  <a:pt x="1462" y="2030"/>
                  <a:pt x="1412" y="2034"/>
                  <a:pt x="1307" y="2040"/>
                </a:cubicBezTo>
                <a:cubicBezTo>
                  <a:pt x="1252" y="2034"/>
                  <a:pt x="1211" y="2017"/>
                  <a:pt x="1160" y="2008"/>
                </a:cubicBezTo>
                <a:cubicBezTo>
                  <a:pt x="1077" y="1992"/>
                  <a:pt x="999" y="1981"/>
                  <a:pt x="916" y="1975"/>
                </a:cubicBezTo>
                <a:cubicBezTo>
                  <a:pt x="899" y="1980"/>
                  <a:pt x="883" y="1985"/>
                  <a:pt x="867" y="1991"/>
                </a:cubicBezTo>
                <a:cubicBezTo>
                  <a:pt x="858" y="1993"/>
                  <a:pt x="842" y="1999"/>
                  <a:pt x="842" y="1999"/>
                </a:cubicBezTo>
                <a:cubicBezTo>
                  <a:pt x="819" y="2022"/>
                  <a:pt x="783" y="2038"/>
                  <a:pt x="752" y="2048"/>
                </a:cubicBezTo>
                <a:cubicBezTo>
                  <a:pt x="688" y="2027"/>
                  <a:pt x="621" y="1996"/>
                  <a:pt x="556" y="1983"/>
                </a:cubicBezTo>
                <a:cubicBezTo>
                  <a:pt x="515" y="1974"/>
                  <a:pt x="473" y="1970"/>
                  <a:pt x="434" y="1959"/>
                </a:cubicBezTo>
                <a:cubicBezTo>
                  <a:pt x="405" y="1950"/>
                  <a:pt x="380" y="1938"/>
                  <a:pt x="360" y="1918"/>
                </a:cubicBezTo>
                <a:cubicBezTo>
                  <a:pt x="346" y="1904"/>
                  <a:pt x="320" y="1877"/>
                  <a:pt x="320" y="1877"/>
                </a:cubicBezTo>
                <a:cubicBezTo>
                  <a:pt x="306" y="1826"/>
                  <a:pt x="274" y="1755"/>
                  <a:pt x="222" y="1738"/>
                </a:cubicBezTo>
                <a:cubicBezTo>
                  <a:pt x="172" y="1691"/>
                  <a:pt x="241" y="1751"/>
                  <a:pt x="181" y="1714"/>
                </a:cubicBezTo>
                <a:cubicBezTo>
                  <a:pt x="159" y="1700"/>
                  <a:pt x="148" y="1677"/>
                  <a:pt x="124" y="1665"/>
                </a:cubicBezTo>
                <a:cubicBezTo>
                  <a:pt x="101" y="1654"/>
                  <a:pt x="73" y="1647"/>
                  <a:pt x="50" y="1640"/>
                </a:cubicBezTo>
                <a:cubicBezTo>
                  <a:pt x="42" y="1634"/>
                  <a:pt x="31" y="1631"/>
                  <a:pt x="26" y="1624"/>
                </a:cubicBezTo>
                <a:cubicBezTo>
                  <a:pt x="17" y="1612"/>
                  <a:pt x="18" y="1584"/>
                  <a:pt x="18" y="1608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Freeform 17">
            <a:extLst>
              <a:ext uri="{FF2B5EF4-FFF2-40B4-BE49-F238E27FC236}">
                <a16:creationId xmlns:a16="http://schemas.microsoft.com/office/drawing/2014/main" id="{1091F2C2-EE06-4064-832F-AF9D94F19118}"/>
              </a:ext>
            </a:extLst>
          </p:cNvPr>
          <p:cNvSpPr>
            <a:spLocks/>
          </p:cNvSpPr>
          <p:nvPr/>
        </p:nvSpPr>
        <p:spPr bwMode="auto">
          <a:xfrm>
            <a:off x="2873375" y="5149850"/>
            <a:ext cx="1616075" cy="485775"/>
          </a:xfrm>
          <a:custGeom>
            <a:avLst/>
            <a:gdLst>
              <a:gd name="T0" fmla="*/ 2147483646 w 1018"/>
              <a:gd name="T1" fmla="*/ 2147483646 h 306"/>
              <a:gd name="T2" fmla="*/ 2147483646 w 1018"/>
              <a:gd name="T3" fmla="*/ 2147483646 h 306"/>
              <a:gd name="T4" fmla="*/ 2147483646 w 1018"/>
              <a:gd name="T5" fmla="*/ 2147483646 h 306"/>
              <a:gd name="T6" fmla="*/ 2147483646 w 1018"/>
              <a:gd name="T7" fmla="*/ 2147483646 h 306"/>
              <a:gd name="T8" fmla="*/ 2147483646 w 1018"/>
              <a:gd name="T9" fmla="*/ 2147483646 h 306"/>
              <a:gd name="T10" fmla="*/ 2147483646 w 1018"/>
              <a:gd name="T11" fmla="*/ 2147483646 h 3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8"/>
              <a:gd name="T19" fmla="*/ 0 h 306"/>
              <a:gd name="T20" fmla="*/ 1018 w 1018"/>
              <a:gd name="T21" fmla="*/ 306 h 3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8" h="306">
                <a:moveTo>
                  <a:pt x="337" y="274"/>
                </a:moveTo>
                <a:cubicBezTo>
                  <a:pt x="224" y="260"/>
                  <a:pt x="66" y="234"/>
                  <a:pt x="35" y="192"/>
                </a:cubicBezTo>
                <a:cubicBezTo>
                  <a:pt x="3" y="149"/>
                  <a:pt x="0" y="41"/>
                  <a:pt x="149" y="21"/>
                </a:cubicBezTo>
                <a:cubicBezTo>
                  <a:pt x="297" y="0"/>
                  <a:pt x="831" y="27"/>
                  <a:pt x="925" y="70"/>
                </a:cubicBezTo>
                <a:cubicBezTo>
                  <a:pt x="1018" y="112"/>
                  <a:pt x="811" y="241"/>
                  <a:pt x="712" y="274"/>
                </a:cubicBezTo>
                <a:cubicBezTo>
                  <a:pt x="612" y="306"/>
                  <a:pt x="449" y="287"/>
                  <a:pt x="337" y="274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Freeform 18">
            <a:extLst>
              <a:ext uri="{FF2B5EF4-FFF2-40B4-BE49-F238E27FC236}">
                <a16:creationId xmlns:a16="http://schemas.microsoft.com/office/drawing/2014/main" id="{DA48EA99-9152-4341-9361-F5EDFB5AFF12}"/>
              </a:ext>
            </a:extLst>
          </p:cNvPr>
          <p:cNvSpPr>
            <a:spLocks/>
          </p:cNvSpPr>
          <p:nvPr/>
        </p:nvSpPr>
        <p:spPr bwMode="auto">
          <a:xfrm>
            <a:off x="4559300" y="5156200"/>
            <a:ext cx="4659313" cy="447675"/>
          </a:xfrm>
          <a:custGeom>
            <a:avLst/>
            <a:gdLst>
              <a:gd name="T0" fmla="*/ 2147483646 w 2935"/>
              <a:gd name="T1" fmla="*/ 2147483646 h 282"/>
              <a:gd name="T2" fmla="*/ 2147483646 w 2935"/>
              <a:gd name="T3" fmla="*/ 2147483646 h 282"/>
              <a:gd name="T4" fmla="*/ 2147483646 w 2935"/>
              <a:gd name="T5" fmla="*/ 2147483646 h 282"/>
              <a:gd name="T6" fmla="*/ 2147483646 w 2935"/>
              <a:gd name="T7" fmla="*/ 2147483646 h 282"/>
              <a:gd name="T8" fmla="*/ 2147483646 w 2935"/>
              <a:gd name="T9" fmla="*/ 2147483646 h 282"/>
              <a:gd name="T10" fmla="*/ 2147483646 w 2935"/>
              <a:gd name="T11" fmla="*/ 2147483646 h 282"/>
              <a:gd name="T12" fmla="*/ 2147483646 w 2935"/>
              <a:gd name="T13" fmla="*/ 2147483646 h 282"/>
              <a:gd name="T14" fmla="*/ 2147483646 w 2935"/>
              <a:gd name="T15" fmla="*/ 2147483646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35"/>
              <a:gd name="T25" fmla="*/ 0 h 282"/>
              <a:gd name="T26" fmla="*/ 2935 w 2935"/>
              <a:gd name="T27" fmla="*/ 282 h 2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35" h="282">
                <a:moveTo>
                  <a:pt x="671" y="254"/>
                </a:moveTo>
                <a:cubicBezTo>
                  <a:pt x="522" y="237"/>
                  <a:pt x="410" y="199"/>
                  <a:pt x="352" y="172"/>
                </a:cubicBezTo>
                <a:cubicBezTo>
                  <a:pt x="293" y="144"/>
                  <a:pt x="315" y="111"/>
                  <a:pt x="320" y="90"/>
                </a:cubicBezTo>
                <a:cubicBezTo>
                  <a:pt x="324" y="68"/>
                  <a:pt x="0" y="51"/>
                  <a:pt x="377" y="41"/>
                </a:cubicBezTo>
                <a:cubicBezTo>
                  <a:pt x="753" y="30"/>
                  <a:pt x="2226" y="0"/>
                  <a:pt x="2581" y="25"/>
                </a:cubicBezTo>
                <a:cubicBezTo>
                  <a:pt x="2935" y="49"/>
                  <a:pt x="2730" y="147"/>
                  <a:pt x="2507" y="188"/>
                </a:cubicBezTo>
                <a:cubicBezTo>
                  <a:pt x="2283" y="228"/>
                  <a:pt x="1547" y="257"/>
                  <a:pt x="1242" y="270"/>
                </a:cubicBezTo>
                <a:cubicBezTo>
                  <a:pt x="936" y="282"/>
                  <a:pt x="819" y="270"/>
                  <a:pt x="671" y="254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Freeform 19">
            <a:extLst>
              <a:ext uri="{FF2B5EF4-FFF2-40B4-BE49-F238E27FC236}">
                <a16:creationId xmlns:a16="http://schemas.microsoft.com/office/drawing/2014/main" id="{56C282BC-A02D-4A97-ADCE-1C12BF618619}"/>
              </a:ext>
            </a:extLst>
          </p:cNvPr>
          <p:cNvSpPr>
            <a:spLocks/>
          </p:cNvSpPr>
          <p:nvPr/>
        </p:nvSpPr>
        <p:spPr bwMode="auto">
          <a:xfrm>
            <a:off x="4406900" y="1389063"/>
            <a:ext cx="4422775" cy="3192462"/>
          </a:xfrm>
          <a:custGeom>
            <a:avLst/>
            <a:gdLst>
              <a:gd name="T0" fmla="*/ 2147483646 w 2786"/>
              <a:gd name="T1" fmla="*/ 2147483646 h 2011"/>
              <a:gd name="T2" fmla="*/ 2147483646 w 2786"/>
              <a:gd name="T3" fmla="*/ 2147483646 h 2011"/>
              <a:gd name="T4" fmla="*/ 2147483646 w 2786"/>
              <a:gd name="T5" fmla="*/ 2147483646 h 2011"/>
              <a:gd name="T6" fmla="*/ 2147483646 w 2786"/>
              <a:gd name="T7" fmla="*/ 2147483646 h 2011"/>
              <a:gd name="T8" fmla="*/ 2147483646 w 2786"/>
              <a:gd name="T9" fmla="*/ 2147483646 h 2011"/>
              <a:gd name="T10" fmla="*/ 2147483646 w 2786"/>
              <a:gd name="T11" fmla="*/ 2147483646 h 2011"/>
              <a:gd name="T12" fmla="*/ 2147483646 w 2786"/>
              <a:gd name="T13" fmla="*/ 2147483646 h 2011"/>
              <a:gd name="T14" fmla="*/ 2147483646 w 2786"/>
              <a:gd name="T15" fmla="*/ 2147483646 h 2011"/>
              <a:gd name="T16" fmla="*/ 2147483646 w 2786"/>
              <a:gd name="T17" fmla="*/ 2147483646 h 2011"/>
              <a:gd name="T18" fmla="*/ 2147483646 w 2786"/>
              <a:gd name="T19" fmla="*/ 2147483646 h 2011"/>
              <a:gd name="T20" fmla="*/ 2147483646 w 2786"/>
              <a:gd name="T21" fmla="*/ 2147483646 h 2011"/>
              <a:gd name="T22" fmla="*/ 2147483646 w 2786"/>
              <a:gd name="T23" fmla="*/ 2147483646 h 2011"/>
              <a:gd name="T24" fmla="*/ 2147483646 w 2786"/>
              <a:gd name="T25" fmla="*/ 2147483646 h 2011"/>
              <a:gd name="T26" fmla="*/ 2147483646 w 2786"/>
              <a:gd name="T27" fmla="*/ 2147483646 h 2011"/>
              <a:gd name="T28" fmla="*/ 2147483646 w 2786"/>
              <a:gd name="T29" fmla="*/ 2147483646 h 2011"/>
              <a:gd name="T30" fmla="*/ 2147483646 w 2786"/>
              <a:gd name="T31" fmla="*/ 2147483646 h 2011"/>
              <a:gd name="T32" fmla="*/ 2147483646 w 2786"/>
              <a:gd name="T33" fmla="*/ 2147483646 h 2011"/>
              <a:gd name="T34" fmla="*/ 2147483646 w 2786"/>
              <a:gd name="T35" fmla="*/ 2147483646 h 2011"/>
              <a:gd name="T36" fmla="*/ 2147483646 w 2786"/>
              <a:gd name="T37" fmla="*/ 2147483646 h 2011"/>
              <a:gd name="T38" fmla="*/ 2147483646 w 2786"/>
              <a:gd name="T39" fmla="*/ 2147483646 h 2011"/>
              <a:gd name="T40" fmla="*/ 2147483646 w 2786"/>
              <a:gd name="T41" fmla="*/ 2147483646 h 2011"/>
              <a:gd name="T42" fmla="*/ 2147483646 w 2786"/>
              <a:gd name="T43" fmla="*/ 2147483646 h 2011"/>
              <a:gd name="T44" fmla="*/ 2147483646 w 2786"/>
              <a:gd name="T45" fmla="*/ 2147483646 h 2011"/>
              <a:gd name="T46" fmla="*/ 2147483646 w 2786"/>
              <a:gd name="T47" fmla="*/ 2147483646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86"/>
              <a:gd name="T73" fmla="*/ 0 h 2011"/>
              <a:gd name="T74" fmla="*/ 2786 w 2786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86" h="2011">
                <a:moveTo>
                  <a:pt x="506" y="186"/>
                </a:moveTo>
                <a:cubicBezTo>
                  <a:pt x="284" y="316"/>
                  <a:pt x="145" y="541"/>
                  <a:pt x="73" y="790"/>
                </a:cubicBezTo>
                <a:cubicBezTo>
                  <a:pt x="0" y="1039"/>
                  <a:pt x="17" y="1489"/>
                  <a:pt x="73" y="1680"/>
                </a:cubicBezTo>
                <a:cubicBezTo>
                  <a:pt x="128" y="1870"/>
                  <a:pt x="329" y="1881"/>
                  <a:pt x="408" y="1933"/>
                </a:cubicBezTo>
                <a:cubicBezTo>
                  <a:pt x="486" y="1984"/>
                  <a:pt x="510" y="1979"/>
                  <a:pt x="546" y="1990"/>
                </a:cubicBezTo>
                <a:cubicBezTo>
                  <a:pt x="581" y="2000"/>
                  <a:pt x="582" y="1999"/>
                  <a:pt x="620" y="1998"/>
                </a:cubicBezTo>
                <a:cubicBezTo>
                  <a:pt x="658" y="1996"/>
                  <a:pt x="731" y="1987"/>
                  <a:pt x="775" y="1982"/>
                </a:cubicBezTo>
                <a:cubicBezTo>
                  <a:pt x="818" y="1976"/>
                  <a:pt x="814" y="1966"/>
                  <a:pt x="881" y="1966"/>
                </a:cubicBezTo>
                <a:cubicBezTo>
                  <a:pt x="947" y="1966"/>
                  <a:pt x="1117" y="1975"/>
                  <a:pt x="1175" y="1982"/>
                </a:cubicBezTo>
                <a:cubicBezTo>
                  <a:pt x="1232" y="1988"/>
                  <a:pt x="1183" y="2008"/>
                  <a:pt x="1224" y="2006"/>
                </a:cubicBezTo>
                <a:cubicBezTo>
                  <a:pt x="1264" y="2003"/>
                  <a:pt x="1353" y="1972"/>
                  <a:pt x="1420" y="1966"/>
                </a:cubicBezTo>
                <a:cubicBezTo>
                  <a:pt x="1486" y="1959"/>
                  <a:pt x="1569" y="1962"/>
                  <a:pt x="1624" y="1966"/>
                </a:cubicBezTo>
                <a:cubicBezTo>
                  <a:pt x="1678" y="1969"/>
                  <a:pt x="1709" y="1990"/>
                  <a:pt x="1746" y="1990"/>
                </a:cubicBezTo>
                <a:cubicBezTo>
                  <a:pt x="1782" y="1990"/>
                  <a:pt x="1800" y="1969"/>
                  <a:pt x="1844" y="1966"/>
                </a:cubicBezTo>
                <a:cubicBezTo>
                  <a:pt x="1887" y="1962"/>
                  <a:pt x="1950" y="1962"/>
                  <a:pt x="2008" y="1966"/>
                </a:cubicBezTo>
                <a:cubicBezTo>
                  <a:pt x="2065" y="1970"/>
                  <a:pt x="2139" y="1987"/>
                  <a:pt x="2187" y="1990"/>
                </a:cubicBezTo>
                <a:cubicBezTo>
                  <a:pt x="2234" y="1992"/>
                  <a:pt x="2260" y="1980"/>
                  <a:pt x="2293" y="1982"/>
                </a:cubicBezTo>
                <a:cubicBezTo>
                  <a:pt x="2325" y="1983"/>
                  <a:pt x="2316" y="2011"/>
                  <a:pt x="2383" y="1998"/>
                </a:cubicBezTo>
                <a:cubicBezTo>
                  <a:pt x="2449" y="1984"/>
                  <a:pt x="2626" y="1995"/>
                  <a:pt x="2693" y="1900"/>
                </a:cubicBezTo>
                <a:cubicBezTo>
                  <a:pt x="2759" y="1804"/>
                  <a:pt x="2786" y="1606"/>
                  <a:pt x="2783" y="1427"/>
                </a:cubicBezTo>
                <a:cubicBezTo>
                  <a:pt x="2779" y="1247"/>
                  <a:pt x="2764" y="1036"/>
                  <a:pt x="2669" y="823"/>
                </a:cubicBezTo>
                <a:cubicBezTo>
                  <a:pt x="2573" y="609"/>
                  <a:pt x="2422" y="280"/>
                  <a:pt x="2212" y="145"/>
                </a:cubicBezTo>
                <a:cubicBezTo>
                  <a:pt x="2001" y="9"/>
                  <a:pt x="1688" y="0"/>
                  <a:pt x="1403" y="7"/>
                </a:cubicBezTo>
                <a:cubicBezTo>
                  <a:pt x="1117" y="13"/>
                  <a:pt x="727" y="55"/>
                  <a:pt x="506" y="186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56" name="Picture 20" descr="forward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4D2F5B-1156-4B1A-BDFE-4E4E3ACF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back-arrow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80B6C7-E88F-408A-8A6B-DBCAEDD0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io_ch11_6122">
            <a:extLst>
              <a:ext uri="{FF2B5EF4-FFF2-40B4-BE49-F238E27FC236}">
                <a16:creationId xmlns:a16="http://schemas.microsoft.com/office/drawing/2014/main" id="{2FE97847-5A8E-4069-9DF0-EE46654AD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85950"/>
            <a:ext cx="89249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058F8E87-13DE-4CE7-8AA6-A9DDF9D1D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1287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P Generation</a:t>
            </a:r>
            <a:endParaRPr lang="en-US" altLang="en-US" sz="1800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64C78DAF-414E-4333-8478-0980C80E7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1536700"/>
            <a:ext cx="1343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F</a:t>
            </a:r>
            <a:r>
              <a:rPr lang="en-US" altLang="en-US" sz="1100" b="1"/>
              <a:t>1 </a:t>
            </a:r>
            <a:r>
              <a:rPr lang="en-US" altLang="en-US" sz="1400" b="1"/>
              <a:t>Generation</a:t>
            </a:r>
            <a:endParaRPr lang="en-US" altLang="en-US" sz="1800"/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3D012B2A-9802-49A4-B120-C7F0D9974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1562100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F</a:t>
            </a:r>
            <a:r>
              <a:rPr lang="en-US" altLang="en-US" sz="1100" b="1"/>
              <a:t>2</a:t>
            </a:r>
            <a:r>
              <a:rPr lang="en-US" altLang="en-US" sz="1400" b="1"/>
              <a:t> Generation</a:t>
            </a:r>
            <a:endParaRPr lang="en-US" altLang="en-US" sz="1800"/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F75CD566-C370-4ADF-B67A-046D473C0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E3B9DD7D-321B-4F47-8903-E9E998D5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5168900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Short</a:t>
            </a:r>
            <a:endParaRPr lang="en-US" altLang="en-US" sz="1800"/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5947116B-8F24-48AC-9A4F-D54CAD913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FB0359EF-2B7C-4421-BD26-E705E7AE5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FAB13648-22B3-4711-B51E-71576961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5371" name="Text Box 11">
            <a:extLst>
              <a:ext uri="{FF2B5EF4-FFF2-40B4-BE49-F238E27FC236}">
                <a16:creationId xmlns:a16="http://schemas.microsoft.com/office/drawing/2014/main" id="{F0A0AF7C-DE49-407B-871E-0FD09890C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id="{8CB7E5C0-3ABE-499F-829C-21743E515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id="{237C4AD7-D5EA-4E57-A405-F9B98A38C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5168900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Short</a:t>
            </a:r>
            <a:endParaRPr lang="en-US" altLang="en-US" sz="1800"/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id="{C5E45FC9-B0B2-40A1-B09E-42CCA002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Section 11-1</a:t>
            </a:r>
          </a:p>
        </p:txBody>
      </p:sp>
      <p:sp>
        <p:nvSpPr>
          <p:cNvPr id="15375" name="Text Box 15">
            <a:extLst>
              <a:ext uri="{FF2B5EF4-FFF2-40B4-BE49-F238E27FC236}">
                <a16:creationId xmlns:a16="http://schemas.microsoft.com/office/drawing/2014/main" id="{5A4901A4-EFB4-4FA8-B997-3EAF0F15C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 Black" panose="020B0A04020102020204" pitchFamily="34" charset="0"/>
              </a:rPr>
              <a:t>Principles of Dominance</a:t>
            </a:r>
          </a:p>
        </p:txBody>
      </p:sp>
      <p:sp>
        <p:nvSpPr>
          <p:cNvPr id="15376" name="Freeform 16">
            <a:extLst>
              <a:ext uri="{FF2B5EF4-FFF2-40B4-BE49-F238E27FC236}">
                <a16:creationId xmlns:a16="http://schemas.microsoft.com/office/drawing/2014/main" id="{84BEE1CB-7C6B-41A2-A385-EBFBFF4F4ED1}"/>
              </a:ext>
            </a:extLst>
          </p:cNvPr>
          <p:cNvSpPr>
            <a:spLocks/>
          </p:cNvSpPr>
          <p:nvPr/>
        </p:nvSpPr>
        <p:spPr bwMode="auto">
          <a:xfrm>
            <a:off x="4559300" y="5156200"/>
            <a:ext cx="4659313" cy="447675"/>
          </a:xfrm>
          <a:custGeom>
            <a:avLst/>
            <a:gdLst>
              <a:gd name="T0" fmla="*/ 2147483646 w 2935"/>
              <a:gd name="T1" fmla="*/ 2147483646 h 282"/>
              <a:gd name="T2" fmla="*/ 2147483646 w 2935"/>
              <a:gd name="T3" fmla="*/ 2147483646 h 282"/>
              <a:gd name="T4" fmla="*/ 2147483646 w 2935"/>
              <a:gd name="T5" fmla="*/ 2147483646 h 282"/>
              <a:gd name="T6" fmla="*/ 2147483646 w 2935"/>
              <a:gd name="T7" fmla="*/ 2147483646 h 282"/>
              <a:gd name="T8" fmla="*/ 2147483646 w 2935"/>
              <a:gd name="T9" fmla="*/ 2147483646 h 282"/>
              <a:gd name="T10" fmla="*/ 2147483646 w 2935"/>
              <a:gd name="T11" fmla="*/ 2147483646 h 282"/>
              <a:gd name="T12" fmla="*/ 2147483646 w 2935"/>
              <a:gd name="T13" fmla="*/ 2147483646 h 282"/>
              <a:gd name="T14" fmla="*/ 2147483646 w 2935"/>
              <a:gd name="T15" fmla="*/ 2147483646 h 2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35"/>
              <a:gd name="T25" fmla="*/ 0 h 282"/>
              <a:gd name="T26" fmla="*/ 2935 w 2935"/>
              <a:gd name="T27" fmla="*/ 282 h 2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35" h="282">
                <a:moveTo>
                  <a:pt x="671" y="254"/>
                </a:moveTo>
                <a:cubicBezTo>
                  <a:pt x="522" y="237"/>
                  <a:pt x="410" y="199"/>
                  <a:pt x="352" y="172"/>
                </a:cubicBezTo>
                <a:cubicBezTo>
                  <a:pt x="293" y="144"/>
                  <a:pt x="315" y="111"/>
                  <a:pt x="320" y="90"/>
                </a:cubicBezTo>
                <a:cubicBezTo>
                  <a:pt x="324" y="68"/>
                  <a:pt x="0" y="51"/>
                  <a:pt x="377" y="41"/>
                </a:cubicBezTo>
                <a:cubicBezTo>
                  <a:pt x="753" y="30"/>
                  <a:pt x="2226" y="0"/>
                  <a:pt x="2581" y="25"/>
                </a:cubicBezTo>
                <a:cubicBezTo>
                  <a:pt x="2935" y="49"/>
                  <a:pt x="2730" y="147"/>
                  <a:pt x="2507" y="188"/>
                </a:cubicBezTo>
                <a:cubicBezTo>
                  <a:pt x="2283" y="228"/>
                  <a:pt x="1547" y="257"/>
                  <a:pt x="1242" y="270"/>
                </a:cubicBezTo>
                <a:cubicBezTo>
                  <a:pt x="936" y="282"/>
                  <a:pt x="819" y="270"/>
                  <a:pt x="671" y="254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Freeform 17">
            <a:extLst>
              <a:ext uri="{FF2B5EF4-FFF2-40B4-BE49-F238E27FC236}">
                <a16:creationId xmlns:a16="http://schemas.microsoft.com/office/drawing/2014/main" id="{830D7B65-3E6F-49D4-B4E8-444DDE81BA1C}"/>
              </a:ext>
            </a:extLst>
          </p:cNvPr>
          <p:cNvSpPr>
            <a:spLocks/>
          </p:cNvSpPr>
          <p:nvPr/>
        </p:nvSpPr>
        <p:spPr bwMode="auto">
          <a:xfrm>
            <a:off x="4406900" y="1389063"/>
            <a:ext cx="4422775" cy="3192462"/>
          </a:xfrm>
          <a:custGeom>
            <a:avLst/>
            <a:gdLst>
              <a:gd name="T0" fmla="*/ 2147483646 w 2786"/>
              <a:gd name="T1" fmla="*/ 2147483646 h 2011"/>
              <a:gd name="T2" fmla="*/ 2147483646 w 2786"/>
              <a:gd name="T3" fmla="*/ 2147483646 h 2011"/>
              <a:gd name="T4" fmla="*/ 2147483646 w 2786"/>
              <a:gd name="T5" fmla="*/ 2147483646 h 2011"/>
              <a:gd name="T6" fmla="*/ 2147483646 w 2786"/>
              <a:gd name="T7" fmla="*/ 2147483646 h 2011"/>
              <a:gd name="T8" fmla="*/ 2147483646 w 2786"/>
              <a:gd name="T9" fmla="*/ 2147483646 h 2011"/>
              <a:gd name="T10" fmla="*/ 2147483646 w 2786"/>
              <a:gd name="T11" fmla="*/ 2147483646 h 2011"/>
              <a:gd name="T12" fmla="*/ 2147483646 w 2786"/>
              <a:gd name="T13" fmla="*/ 2147483646 h 2011"/>
              <a:gd name="T14" fmla="*/ 2147483646 w 2786"/>
              <a:gd name="T15" fmla="*/ 2147483646 h 2011"/>
              <a:gd name="T16" fmla="*/ 2147483646 w 2786"/>
              <a:gd name="T17" fmla="*/ 2147483646 h 2011"/>
              <a:gd name="T18" fmla="*/ 2147483646 w 2786"/>
              <a:gd name="T19" fmla="*/ 2147483646 h 2011"/>
              <a:gd name="T20" fmla="*/ 2147483646 w 2786"/>
              <a:gd name="T21" fmla="*/ 2147483646 h 2011"/>
              <a:gd name="T22" fmla="*/ 2147483646 w 2786"/>
              <a:gd name="T23" fmla="*/ 2147483646 h 2011"/>
              <a:gd name="T24" fmla="*/ 2147483646 w 2786"/>
              <a:gd name="T25" fmla="*/ 2147483646 h 2011"/>
              <a:gd name="T26" fmla="*/ 2147483646 w 2786"/>
              <a:gd name="T27" fmla="*/ 2147483646 h 2011"/>
              <a:gd name="T28" fmla="*/ 2147483646 w 2786"/>
              <a:gd name="T29" fmla="*/ 2147483646 h 2011"/>
              <a:gd name="T30" fmla="*/ 2147483646 w 2786"/>
              <a:gd name="T31" fmla="*/ 2147483646 h 2011"/>
              <a:gd name="T32" fmla="*/ 2147483646 w 2786"/>
              <a:gd name="T33" fmla="*/ 2147483646 h 2011"/>
              <a:gd name="T34" fmla="*/ 2147483646 w 2786"/>
              <a:gd name="T35" fmla="*/ 2147483646 h 2011"/>
              <a:gd name="T36" fmla="*/ 2147483646 w 2786"/>
              <a:gd name="T37" fmla="*/ 2147483646 h 2011"/>
              <a:gd name="T38" fmla="*/ 2147483646 w 2786"/>
              <a:gd name="T39" fmla="*/ 2147483646 h 2011"/>
              <a:gd name="T40" fmla="*/ 2147483646 w 2786"/>
              <a:gd name="T41" fmla="*/ 2147483646 h 2011"/>
              <a:gd name="T42" fmla="*/ 2147483646 w 2786"/>
              <a:gd name="T43" fmla="*/ 2147483646 h 2011"/>
              <a:gd name="T44" fmla="*/ 2147483646 w 2786"/>
              <a:gd name="T45" fmla="*/ 2147483646 h 2011"/>
              <a:gd name="T46" fmla="*/ 2147483646 w 2786"/>
              <a:gd name="T47" fmla="*/ 2147483646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786"/>
              <a:gd name="T73" fmla="*/ 0 h 2011"/>
              <a:gd name="T74" fmla="*/ 2786 w 2786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786" h="2011">
                <a:moveTo>
                  <a:pt x="506" y="186"/>
                </a:moveTo>
                <a:cubicBezTo>
                  <a:pt x="284" y="316"/>
                  <a:pt x="145" y="541"/>
                  <a:pt x="73" y="790"/>
                </a:cubicBezTo>
                <a:cubicBezTo>
                  <a:pt x="0" y="1039"/>
                  <a:pt x="17" y="1489"/>
                  <a:pt x="73" y="1680"/>
                </a:cubicBezTo>
                <a:cubicBezTo>
                  <a:pt x="128" y="1870"/>
                  <a:pt x="329" y="1881"/>
                  <a:pt x="408" y="1933"/>
                </a:cubicBezTo>
                <a:cubicBezTo>
                  <a:pt x="486" y="1984"/>
                  <a:pt x="510" y="1979"/>
                  <a:pt x="546" y="1990"/>
                </a:cubicBezTo>
                <a:cubicBezTo>
                  <a:pt x="581" y="2000"/>
                  <a:pt x="582" y="1999"/>
                  <a:pt x="620" y="1998"/>
                </a:cubicBezTo>
                <a:cubicBezTo>
                  <a:pt x="658" y="1996"/>
                  <a:pt x="731" y="1987"/>
                  <a:pt x="775" y="1982"/>
                </a:cubicBezTo>
                <a:cubicBezTo>
                  <a:pt x="818" y="1976"/>
                  <a:pt x="814" y="1966"/>
                  <a:pt x="881" y="1966"/>
                </a:cubicBezTo>
                <a:cubicBezTo>
                  <a:pt x="947" y="1966"/>
                  <a:pt x="1117" y="1975"/>
                  <a:pt x="1175" y="1982"/>
                </a:cubicBezTo>
                <a:cubicBezTo>
                  <a:pt x="1232" y="1988"/>
                  <a:pt x="1183" y="2008"/>
                  <a:pt x="1224" y="2006"/>
                </a:cubicBezTo>
                <a:cubicBezTo>
                  <a:pt x="1264" y="2003"/>
                  <a:pt x="1353" y="1972"/>
                  <a:pt x="1420" y="1966"/>
                </a:cubicBezTo>
                <a:cubicBezTo>
                  <a:pt x="1486" y="1959"/>
                  <a:pt x="1569" y="1962"/>
                  <a:pt x="1624" y="1966"/>
                </a:cubicBezTo>
                <a:cubicBezTo>
                  <a:pt x="1678" y="1969"/>
                  <a:pt x="1709" y="1990"/>
                  <a:pt x="1746" y="1990"/>
                </a:cubicBezTo>
                <a:cubicBezTo>
                  <a:pt x="1782" y="1990"/>
                  <a:pt x="1800" y="1969"/>
                  <a:pt x="1844" y="1966"/>
                </a:cubicBezTo>
                <a:cubicBezTo>
                  <a:pt x="1887" y="1962"/>
                  <a:pt x="1950" y="1962"/>
                  <a:pt x="2008" y="1966"/>
                </a:cubicBezTo>
                <a:cubicBezTo>
                  <a:pt x="2065" y="1970"/>
                  <a:pt x="2139" y="1987"/>
                  <a:pt x="2187" y="1990"/>
                </a:cubicBezTo>
                <a:cubicBezTo>
                  <a:pt x="2234" y="1992"/>
                  <a:pt x="2260" y="1980"/>
                  <a:pt x="2293" y="1982"/>
                </a:cubicBezTo>
                <a:cubicBezTo>
                  <a:pt x="2325" y="1983"/>
                  <a:pt x="2316" y="2011"/>
                  <a:pt x="2383" y="1998"/>
                </a:cubicBezTo>
                <a:cubicBezTo>
                  <a:pt x="2449" y="1984"/>
                  <a:pt x="2626" y="1995"/>
                  <a:pt x="2693" y="1900"/>
                </a:cubicBezTo>
                <a:cubicBezTo>
                  <a:pt x="2759" y="1804"/>
                  <a:pt x="2786" y="1606"/>
                  <a:pt x="2783" y="1427"/>
                </a:cubicBezTo>
                <a:cubicBezTo>
                  <a:pt x="2779" y="1247"/>
                  <a:pt x="2764" y="1036"/>
                  <a:pt x="2669" y="823"/>
                </a:cubicBezTo>
                <a:cubicBezTo>
                  <a:pt x="2573" y="609"/>
                  <a:pt x="2422" y="280"/>
                  <a:pt x="2212" y="145"/>
                </a:cubicBezTo>
                <a:cubicBezTo>
                  <a:pt x="2001" y="9"/>
                  <a:pt x="1688" y="0"/>
                  <a:pt x="1403" y="7"/>
                </a:cubicBezTo>
                <a:cubicBezTo>
                  <a:pt x="1117" y="13"/>
                  <a:pt x="727" y="55"/>
                  <a:pt x="506" y="186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8" name="Picture 18" descr="forward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D6C00F-3233-4605-A842-3246E728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 descr="back-arrow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E58B4C1-2478-42AD-BD37-481B2741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o_ch11_6122">
            <a:extLst>
              <a:ext uri="{FF2B5EF4-FFF2-40B4-BE49-F238E27FC236}">
                <a16:creationId xmlns:a16="http://schemas.microsoft.com/office/drawing/2014/main" id="{B6B1E91F-8E02-4777-AA1B-3D81077B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885950"/>
            <a:ext cx="89249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6E1938C6-23B7-4044-8B92-E4F0FA02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1287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P Generation</a:t>
            </a:r>
            <a:endParaRPr lang="en-US" altLang="en-US" sz="1800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B1CFD29-DAE8-40A8-8C18-EDE21D398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1536700"/>
            <a:ext cx="1343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F</a:t>
            </a:r>
            <a:r>
              <a:rPr lang="en-US" altLang="en-US" sz="1100" b="1"/>
              <a:t>1 </a:t>
            </a:r>
            <a:r>
              <a:rPr lang="en-US" altLang="en-US" sz="1400" b="1"/>
              <a:t>Generation</a:t>
            </a:r>
            <a:endParaRPr lang="en-US" altLang="en-US" sz="1800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F2BD322-3112-4A69-BBCC-380CD9419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1562100"/>
            <a:ext cx="1354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F</a:t>
            </a:r>
            <a:r>
              <a:rPr lang="en-US" altLang="en-US" sz="1100" b="1"/>
              <a:t>2</a:t>
            </a:r>
            <a:r>
              <a:rPr lang="en-US" altLang="en-US" sz="1400" b="1"/>
              <a:t> Generation</a:t>
            </a:r>
            <a:endParaRPr lang="en-US" altLang="en-US" sz="1800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7CF081AE-4719-4C74-9BF0-28D4523C3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BFC0E9C9-6963-49B0-8FB9-0A664226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5168900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Short</a:t>
            </a:r>
            <a:endParaRPr lang="en-US" altLang="en-US" sz="1800"/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A627099B-F6A5-47F2-BCF4-ADAEABB81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76E359B7-01C8-4A04-B32A-10262E597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DD5CA366-213D-45E5-A243-F01633EE3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1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ABBF2EF6-6FE2-471F-A6C9-7FB172784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4FEF9F60-1DB6-44B9-8748-CE8A5365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68900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Tall</a:t>
            </a:r>
            <a:endParaRPr lang="en-US" altLang="en-US" sz="1800"/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177994F1-8878-4017-B682-0ED2DC3B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200" y="5168900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Short</a:t>
            </a:r>
            <a:endParaRPr lang="en-US" altLang="en-US" sz="1800"/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FF23EE91-14E2-47C1-A0B7-48C3EE428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62000"/>
            <a:ext cx="1308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</a:rPr>
              <a:t>Section 11-1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795BF612-8FAB-47D5-B645-38C1A1670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1775"/>
            <a:ext cx="640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Arial Black" panose="020B0A04020102020204" pitchFamily="34" charset="0"/>
              </a:rPr>
              <a:t>Principles of Dominance</a:t>
            </a:r>
          </a:p>
        </p:txBody>
      </p:sp>
      <p:pic>
        <p:nvPicPr>
          <p:cNvPr id="16400" name="Picture 16" descr="forward arrow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2C380B-D8EF-4C1D-BA19-70A643ED2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back-arrow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31F2055-EEC2-4B13-936A-5BBA3537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D1561512-2AFF-4060-9FEF-09C4152506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304800"/>
            <a:ext cx="9144000" cy="655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b="1">
                <a:latin typeface="Georgia" panose="02040502050405020303" pitchFamily="18" charset="0"/>
              </a:rPr>
              <a:t>When Mendel ______________ PLANTS with 2 ______________ traits:</a:t>
            </a:r>
            <a:br>
              <a:rPr lang="en-US" altLang="en-US" sz="3200" b="1">
                <a:latin typeface="Georgia" panose="02040502050405020303" pitchFamily="18" charset="0"/>
              </a:rPr>
            </a:br>
            <a:r>
              <a:rPr lang="en-US" altLang="en-US" sz="2400" b="1">
                <a:latin typeface="Georgia" panose="02040502050405020303" pitchFamily="18" charset="0"/>
              </a:rPr>
              <a:t>(EX: Tall crossed with short)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4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He always found same pattern: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	1. ONLY ______ trait ____________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       in the ____</a:t>
            </a:r>
            <a:r>
              <a:rPr lang="en-US" altLang="en-US" sz="2800" b="1" baseline="-25000">
                <a:latin typeface="Georgia" panose="02040502050405020303" pitchFamily="18" charset="0"/>
              </a:rPr>
              <a:t>	</a:t>
            </a:r>
            <a:r>
              <a:rPr lang="en-US" altLang="en-US" sz="2800" b="1">
                <a:latin typeface="Georgia" panose="02040502050405020303" pitchFamily="18" charset="0"/>
              </a:rPr>
              <a:t>generation BUT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	2. ___________ trait ____________ in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          the ____ generation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		in a _________ ratio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DFD449DD-E59D-4D0B-A12B-0E1F4C44B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133600"/>
            <a:ext cx="433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ONE               showed</a:t>
            </a: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2593F7CC-1398-42CC-8D61-99CD75AE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514600"/>
            <a:ext cx="665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F</a:t>
            </a:r>
            <a:r>
              <a:rPr lang="en-US" altLang="en-US" sz="4000" b="1" baseline="-25000" dirty="0">
                <a:solidFill>
                  <a:schemeClr val="accent2"/>
                </a:solidFill>
              </a:rPr>
              <a:t>1</a:t>
            </a:r>
            <a:endParaRPr lang="en-US" altLang="en-US" sz="4000" b="1" dirty="0">
              <a:solidFill>
                <a:schemeClr val="accent2"/>
              </a:solidFill>
            </a:endParaRPr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DD6A55B7-DBC4-4A34-89EC-178E9ED81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946525"/>
            <a:ext cx="665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F</a:t>
            </a:r>
            <a:r>
              <a:rPr lang="en-US" altLang="en-US" sz="4000" b="1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9226" name="Rectangle 10">
            <a:extLst>
              <a:ext uri="{FF2B5EF4-FFF2-40B4-BE49-F238E27FC236}">
                <a16:creationId xmlns:a16="http://schemas.microsoft.com/office/drawing/2014/main" id="{52DAB0B1-6829-4D83-9669-0BB33DB2A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419600"/>
            <a:ext cx="862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3:1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E9EEABDB-FC7E-45AC-8C33-4C513173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52400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crossed PURE</a:t>
            </a:r>
            <a:r>
              <a:rPr lang="en-US" altLang="en-US" sz="4000" b="1" dirty="0"/>
              <a:t> </a:t>
            </a:r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561AE3F-B7FB-434D-A25C-19B4D25E4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264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contrasting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17F35F1A-AB79-49DA-84E6-3B65F3B8E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5957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Missing                 returned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5" grpId="0"/>
      <p:bldP spid="9226" grpId="0"/>
      <p:bldP spid="9227" grpId="0"/>
      <p:bldP spid="9228" grpId="0"/>
      <p:bldP spid="92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F23A880-F713-40D0-A1A5-A75991B8D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Georgia" panose="02040502050405020303" pitchFamily="18" charset="0"/>
              </a:rPr>
              <a:t>PATTERNS ARE THE KEY</a:t>
            </a:r>
          </a:p>
        </p:txBody>
      </p:sp>
      <p:pic>
        <p:nvPicPr>
          <p:cNvPr id="18435" name="Picture 9" descr="cross round wrinkled">
            <a:extLst>
              <a:ext uri="{FF2B5EF4-FFF2-40B4-BE49-F238E27FC236}">
                <a16:creationId xmlns:a16="http://schemas.microsoft.com/office/drawing/2014/main" id="{D98FE2F8-4483-4EAA-955D-3549ADE2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9179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descr="complet dom cross">
            <a:extLst>
              <a:ext uri="{FF2B5EF4-FFF2-40B4-BE49-F238E27FC236}">
                <a16:creationId xmlns:a16="http://schemas.microsoft.com/office/drawing/2014/main" id="{B1F236F0-593A-4165-8BBD-5C0A9BED4A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3757613" cy="4648200"/>
          </a:xfrm>
          <a:noFill/>
        </p:spPr>
      </p:pic>
      <p:sp>
        <p:nvSpPr>
          <p:cNvPr id="18437" name="Rectangle 15">
            <a:extLst>
              <a:ext uri="{FF2B5EF4-FFF2-40B4-BE49-F238E27FC236}">
                <a16:creationId xmlns:a16="http://schemas.microsoft.com/office/drawing/2014/main" id="{4E26EB15-C261-44E8-AC3A-4C1C418A4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3600"/>
            <a:ext cx="487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C0099"/>
                </a:solidFill>
                <a:latin typeface="Arial" panose="020B0604020202020204" pitchFamily="34" charset="0"/>
              </a:rPr>
              <a:t>Image modified from:</a:t>
            </a:r>
            <a:br>
              <a:rPr lang="en-US" altLang="en-US" sz="1200" b="1">
                <a:solidFill>
                  <a:srgbClr val="CC0099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CC0099"/>
                </a:solidFill>
                <a:latin typeface="Arial" panose="020B0604020202020204" pitchFamily="34" charset="0"/>
              </a:rPr>
              <a:t>http://www.laskerfoundation.org/rprimers/gnn/timeline/1866.html</a:t>
            </a:r>
          </a:p>
        </p:txBody>
      </p:sp>
      <p:sp>
        <p:nvSpPr>
          <p:cNvPr id="18438" name="Rectangle 16">
            <a:extLst>
              <a:ext uri="{FF2B5EF4-FFF2-40B4-BE49-F238E27FC236}">
                <a16:creationId xmlns:a16="http://schemas.microsoft.com/office/drawing/2014/main" id="{2A76EE24-9557-4F28-9037-724F528ED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6172200"/>
            <a:ext cx="4056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C0099"/>
                </a:solidFill>
                <a:latin typeface="Arial" panose="020B0604020202020204" pitchFamily="34" charset="0"/>
              </a:rPr>
              <a:t>http://www.accessexcellence.org/AB/GG/mendel.html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7E2D85A-1702-48DE-831D-D6286907417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1000"/>
            <a:ext cx="9144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b="1">
                <a:latin typeface="Georgia" panose="02040502050405020303" pitchFamily="18" charset="0"/>
              </a:rPr>
              <a:t>  Mendel decided that there must be a __________________  that ________each trait and that </a:t>
            </a:r>
          </a:p>
          <a:p>
            <a:pPr eaLnBrk="1" hangingPunct="1">
              <a:buFontTx/>
              <a:buNone/>
            </a:pPr>
            <a:r>
              <a:rPr lang="en-US" altLang="en-US" sz="4000" b="1">
                <a:latin typeface="Georgia" panose="02040502050405020303" pitchFamily="18" charset="0"/>
              </a:rPr>
              <a:t>  __________ must be able to _______ the other.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C6B11482-4D7F-4669-BF80-F93651F75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814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chemeClr val="accent2"/>
              </a:solidFill>
            </a:endParaRPr>
          </a:p>
        </p:txBody>
      </p:sp>
      <p:sp>
        <p:nvSpPr>
          <p:cNvPr id="253956" name="Rectangle 4">
            <a:extLst>
              <a:ext uri="{FF2B5EF4-FFF2-40B4-BE49-F238E27FC236}">
                <a16:creationId xmlns:a16="http://schemas.microsoft.com/office/drawing/2014/main" id="{B3A5547F-BB6E-433B-9E3A-6CB9A409A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838200"/>
            <a:ext cx="49942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2"/>
                </a:solidFill>
              </a:rPr>
              <a:t>pair of FACTORS</a:t>
            </a:r>
          </a:p>
        </p:txBody>
      </p:sp>
      <p:sp>
        <p:nvSpPr>
          <p:cNvPr id="253957" name="Rectangle 5">
            <a:extLst>
              <a:ext uri="{FF2B5EF4-FFF2-40B4-BE49-F238E27FC236}">
                <a16:creationId xmlns:a16="http://schemas.microsoft.com/office/drawing/2014/main" id="{56176B8C-1D80-4BE1-AC82-A7F7A113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43200"/>
            <a:ext cx="28067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2"/>
                </a:solidFill>
              </a:rPr>
              <a:t>one factor</a:t>
            </a:r>
          </a:p>
        </p:txBody>
      </p:sp>
      <p:sp>
        <p:nvSpPr>
          <p:cNvPr id="253958" name="Rectangle 6">
            <a:extLst>
              <a:ext uri="{FF2B5EF4-FFF2-40B4-BE49-F238E27FC236}">
                <a16:creationId xmlns:a16="http://schemas.microsoft.com/office/drawing/2014/main" id="{8A6D1276-56A4-4A8E-B28F-2EE60B9C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2" y="1447800"/>
            <a:ext cx="20462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2"/>
                </a:solidFill>
              </a:rPr>
              <a:t>control</a:t>
            </a:r>
          </a:p>
        </p:txBody>
      </p:sp>
      <p:sp>
        <p:nvSpPr>
          <p:cNvPr id="253959" name="Rectangle 7">
            <a:extLst>
              <a:ext uri="{FF2B5EF4-FFF2-40B4-BE49-F238E27FC236}">
                <a16:creationId xmlns:a16="http://schemas.microsoft.com/office/drawing/2014/main" id="{6105BEFA-5473-4ECE-938E-02EC80556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81400"/>
            <a:ext cx="1482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HIDE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6" grpId="0"/>
      <p:bldP spid="253957" grpId="0"/>
      <p:bldP spid="253958" grpId="0"/>
      <p:bldP spid="2539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homologous pairs">
            <a:extLst>
              <a:ext uri="{FF2B5EF4-FFF2-40B4-BE49-F238E27FC236}">
                <a16:creationId xmlns:a16="http://schemas.microsoft.com/office/drawing/2014/main" id="{5FB93D4F-A48F-4368-8939-FC2BBBC39232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514600"/>
            <a:ext cx="1671638" cy="3810000"/>
          </a:xfrm>
          <a:noFill/>
        </p:spPr>
      </p:pic>
      <p:sp>
        <p:nvSpPr>
          <p:cNvPr id="20483" name="Text Box 8">
            <a:extLst>
              <a:ext uri="{FF2B5EF4-FFF2-40B4-BE49-F238E27FC236}">
                <a16:creationId xmlns:a16="http://schemas.microsoft.com/office/drawing/2014/main" id="{4ADF7D15-72A9-4B22-98E6-51D401BA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868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/>
              <a:t>We now know that Mendel’s ________________ carried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/>
              <a:t>the pair of________________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/>
              <a:t>			_________________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D92E923E-6B34-4E23-9569-0E62D030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4546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accent2"/>
                </a:solidFill>
              </a:rPr>
              <a:t>factors are genes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1468EE0F-0B3A-48CF-AD49-E41B41EAD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828800"/>
            <a:ext cx="37369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accent2"/>
                </a:solidFill>
              </a:rPr>
              <a:t>homologous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accent2"/>
                </a:solidFill>
              </a:rPr>
              <a:t>chromosomes</a:t>
            </a:r>
          </a:p>
        </p:txBody>
      </p:sp>
      <p:sp>
        <p:nvSpPr>
          <p:cNvPr id="20486" name="Rectangle 13">
            <a:extLst>
              <a:ext uri="{FF2B5EF4-FFF2-40B4-BE49-F238E27FC236}">
                <a16:creationId xmlns:a16="http://schemas.microsoft.com/office/drawing/2014/main" id="{45236A33-FD99-4585-9AA0-2CE77D99C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467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http://www.emc.maricopa.edu/faculty/farabee/BIOBK/Crossover.gif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utoUpdateAnimBg="0"/>
      <p:bldP spid="1127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70AA994-2FCD-4633-BC3B-6B7F01640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pPr eaLnBrk="1" hangingPunct="1"/>
            <a:endParaRPr lang="en-US" altLang="en-US" sz="4000" b="1">
              <a:latin typeface="Georgia" panose="02040502050405020303" pitchFamily="18" charset="0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8F5520B3-480D-4154-94D9-68E20A4DA5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066800"/>
            <a:ext cx="5486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dirty="0">
                <a:latin typeface="Georgia" panose="02040502050405020303" pitchFamily="18" charset="0"/>
              </a:rPr>
              <a:t> </a:t>
            </a:r>
            <a:r>
              <a:rPr lang="en-US" altLang="en-US" sz="5400" b="1" dirty="0">
                <a:latin typeface="Georgia" panose="02040502050405020303" pitchFamily="18" charset="0"/>
              </a:rPr>
              <a:t>________ gene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 b="1" dirty="0">
                <a:latin typeface="Georgia" panose="02040502050405020303" pitchFamily="18" charset="0"/>
              </a:rPr>
              <a:t>_______ for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5400" b="1" dirty="0">
                <a:latin typeface="Georgia" panose="02040502050405020303" pitchFamily="18" charset="0"/>
              </a:rPr>
              <a:t>trait are called _________.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200" b="1" dirty="0">
              <a:latin typeface="Georgia" panose="02040502050405020303" pitchFamily="18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C08BB2B6-283C-4B94-A0CA-1503CFFEC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370388"/>
            <a:ext cx="29956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accent2"/>
                </a:solidFill>
              </a:rPr>
              <a:t>ALLELES</a:t>
            </a:r>
          </a:p>
        </p:txBody>
      </p:sp>
      <p:pic>
        <p:nvPicPr>
          <p:cNvPr id="21509" name="Picture 6" descr="eyes">
            <a:extLst>
              <a:ext uri="{FF2B5EF4-FFF2-40B4-BE49-F238E27FC236}">
                <a16:creationId xmlns:a16="http://schemas.microsoft.com/office/drawing/2014/main" id="{8FF41A99-22AA-43F2-89F4-3C4B425B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5590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9">
            <a:extLst>
              <a:ext uri="{FF2B5EF4-FFF2-40B4-BE49-F238E27FC236}">
                <a16:creationId xmlns:a16="http://schemas.microsoft.com/office/drawing/2014/main" id="{323CA953-030F-4A54-8E99-722E34876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6613525"/>
            <a:ext cx="35925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http://sps.k12.ar.us/massengale/genetics%20tutorial.htm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EB57AE57-1774-4F46-A01C-CFD7C0998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19200"/>
            <a:ext cx="3705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accent2"/>
                </a:solidFill>
              </a:rPr>
              <a:t>DIFFERENT</a:t>
            </a: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E2A6450D-EFEB-42E3-9923-4C4DBE29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" y="2605087"/>
            <a:ext cx="29956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2"/>
                </a:solidFill>
              </a:rPr>
              <a:t>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8" grpId="0"/>
      <p:bldP spid="122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27817578-9057-4BF7-8CDF-1BD00C59D2E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572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>
                <a:latin typeface="Georgia" panose="02040502050405020303" pitchFamily="18" charset="0"/>
              </a:rPr>
              <a:t>__________________ = An allele that ________ the presence of another allele</a:t>
            </a:r>
          </a:p>
          <a:p>
            <a:pPr eaLnBrk="1" hangingPunct="1">
              <a:buFontTx/>
              <a:buNone/>
            </a:pPr>
            <a:endParaRPr lang="en-US" altLang="en-US" sz="3600" b="1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600" b="1">
                <a:latin typeface="Georgia" panose="02040502050405020303" pitchFamily="18" charset="0"/>
              </a:rPr>
              <a:t>__________________ = An allele</a:t>
            </a:r>
            <a:br>
              <a:rPr lang="en-US" altLang="en-US" sz="3600" b="1">
                <a:latin typeface="Georgia" panose="02040502050405020303" pitchFamily="18" charset="0"/>
              </a:rPr>
            </a:br>
            <a:r>
              <a:rPr lang="en-US" altLang="en-US" sz="3600" b="1">
                <a:latin typeface="Georgia" panose="02040502050405020303" pitchFamily="18" charset="0"/>
              </a:rPr>
              <a:t>that __________________ the</a:t>
            </a:r>
          </a:p>
          <a:p>
            <a:pPr eaLnBrk="1" hangingPunct="1">
              <a:buFontTx/>
              <a:buNone/>
            </a:pPr>
            <a:r>
              <a:rPr lang="en-US" altLang="en-US" sz="3600" b="1">
                <a:latin typeface="Georgia" panose="02040502050405020303" pitchFamily="18" charset="0"/>
              </a:rPr>
              <a:t> presence of another allele</a:t>
            </a:r>
          </a:p>
          <a:p>
            <a:pPr eaLnBrk="1" hangingPunct="1">
              <a:buFontTx/>
              <a:buNone/>
            </a:pPr>
            <a:endParaRPr lang="en-US" altLang="en-US" sz="3600" b="1">
              <a:latin typeface="Georgia" panose="02040502050405020303" pitchFamily="18" charset="0"/>
            </a:endParaRPr>
          </a:p>
          <a:p>
            <a:pPr eaLnBrk="1" hangingPunct="1"/>
            <a:endParaRPr lang="en-US" altLang="en-US" sz="2000">
              <a:latin typeface="Georgia" panose="02040502050405020303" pitchFamily="18" charset="0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36A404A9-4555-4E24-A313-68690712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31788"/>
            <a:ext cx="36353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accent2"/>
                </a:solidFill>
              </a:rPr>
              <a:t>DOMINANT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31657E43-2A9C-4ACC-A2B3-A3D6F128A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514600"/>
            <a:ext cx="36385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2"/>
                </a:solidFill>
              </a:rPr>
              <a:t>RECESSIVE</a:t>
            </a: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EDCC0427-73C0-406B-AFA5-E87A7E2E6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543" y="990600"/>
            <a:ext cx="17812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HIDES</a:t>
            </a:r>
            <a:endParaRPr lang="en-US" altLang="en-US" sz="4800" b="1" dirty="0">
              <a:solidFill>
                <a:schemeClr val="accent2"/>
              </a:solidFill>
            </a:endParaRP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66A97590-35C4-4E18-90EC-ECA2D531E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7" y="3733800"/>
            <a:ext cx="33385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2"/>
                </a:solidFill>
              </a:rPr>
              <a:t>is hidden 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 autoUpdateAnimBg="0"/>
      <p:bldP spid="14345" grpId="0"/>
      <p:bldP spid="143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1204BCF-971B-4BA7-9547-420B8E947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6764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latin typeface="Georgia" panose="02040502050405020303" pitchFamily="18" charset="0"/>
              </a:rPr>
              <a:t>Why did the recessive trait disappear in the F</a:t>
            </a:r>
            <a:r>
              <a:rPr lang="en-US" altLang="en-US" sz="3200" b="1" baseline="-25000">
                <a:latin typeface="Georgia" panose="02040502050405020303" pitchFamily="18" charset="0"/>
              </a:rPr>
              <a:t>1</a:t>
            </a:r>
            <a:r>
              <a:rPr lang="en-US" altLang="en-US" sz="3200" b="1">
                <a:latin typeface="Georgia" panose="02040502050405020303" pitchFamily="18" charset="0"/>
              </a:rPr>
              <a:t> generation and reappear in the F</a:t>
            </a:r>
            <a:r>
              <a:rPr lang="en-US" altLang="en-US" sz="3200" b="1" baseline="-25000">
                <a:latin typeface="Georgia" panose="02040502050405020303" pitchFamily="18" charset="0"/>
              </a:rPr>
              <a:t>2</a:t>
            </a:r>
            <a:r>
              <a:rPr lang="en-US" altLang="en-US" sz="3200" b="1">
                <a:latin typeface="Georgia" panose="02040502050405020303" pitchFamily="18" charset="0"/>
              </a:rPr>
              <a:t>?</a:t>
            </a:r>
          </a:p>
        </p:txBody>
      </p:sp>
      <p:pic>
        <p:nvPicPr>
          <p:cNvPr id="23555" name="Picture 4" descr="complet dom cross">
            <a:extLst>
              <a:ext uri="{FF2B5EF4-FFF2-40B4-BE49-F238E27FC236}">
                <a16:creationId xmlns:a16="http://schemas.microsoft.com/office/drawing/2014/main" id="{4749E0D8-7CFD-4E3A-83A3-B1E18CF873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6388" y="1828800"/>
            <a:ext cx="3757612" cy="4648200"/>
          </a:xfrm>
          <a:noFill/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0CDEEE1E-2E42-44DC-A916-5BCA8ECEE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5" y="6400800"/>
            <a:ext cx="487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CC0099"/>
                </a:solidFill>
                <a:latin typeface="Arial" panose="020B0604020202020204" pitchFamily="34" charset="0"/>
              </a:rPr>
              <a:t>Image modified from:</a:t>
            </a:r>
            <a:br>
              <a:rPr lang="en-US" altLang="en-US" sz="1200" b="1">
                <a:solidFill>
                  <a:srgbClr val="CC0099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rgbClr val="CC0099"/>
                </a:solidFill>
                <a:latin typeface="Arial" panose="020B0604020202020204" pitchFamily="34" charset="0"/>
              </a:rPr>
              <a:t>http://www.laskerfoundation.org/rprimers/gnn/timeline/1866.html</a:t>
            </a:r>
          </a:p>
        </p:txBody>
      </p:sp>
      <p:sp>
        <p:nvSpPr>
          <p:cNvPr id="23557" name="Text Box 7">
            <a:extLst>
              <a:ext uri="{FF2B5EF4-FFF2-40B4-BE49-F238E27FC236}">
                <a16:creationId xmlns:a16="http://schemas.microsoft.com/office/drawing/2014/main" id="{0AC15FF6-C6AB-4622-8350-7D0D89B0D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43175"/>
            <a:ext cx="56753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The pattern corresponds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to the ____________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______________ during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____________________</a:t>
            </a:r>
          </a:p>
        </p:txBody>
      </p:sp>
      <p:sp>
        <p:nvSpPr>
          <p:cNvPr id="263176" name="Rectangle 8">
            <a:extLst>
              <a:ext uri="{FF2B5EF4-FFF2-40B4-BE49-F238E27FC236}">
                <a16:creationId xmlns:a16="http://schemas.microsoft.com/office/drawing/2014/main" id="{72F52174-09ED-4F1E-8341-FC9CEA0DC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419600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MEIOSIS</a:t>
            </a:r>
          </a:p>
        </p:txBody>
      </p:sp>
      <p:sp>
        <p:nvSpPr>
          <p:cNvPr id="263177" name="Rectangle 9">
            <a:extLst>
              <a:ext uri="{FF2B5EF4-FFF2-40B4-BE49-F238E27FC236}">
                <a16:creationId xmlns:a16="http://schemas.microsoft.com/office/drawing/2014/main" id="{8323E6EF-2A6F-402A-B7F8-DEFD4458F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24200"/>
            <a:ext cx="38655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	    </a:t>
            </a:r>
            <a:r>
              <a:rPr lang="en-US" altLang="en-US" sz="4000" b="1">
                <a:solidFill>
                  <a:schemeClr val="accent2"/>
                </a:solidFill>
              </a:rPr>
              <a:t>movement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chromosomes</a:t>
            </a:r>
            <a:r>
              <a:rPr lang="en-US" altLang="en-US" sz="4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6" grpId="0"/>
      <p:bldP spid="2631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1AE8178E-606F-4EEB-86E1-D94D647ED18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81000"/>
            <a:ext cx="89154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Transmission of characteristics from _______________________is called ___________________.</a:t>
            </a:r>
          </a:p>
          <a:p>
            <a:pPr eaLnBrk="1" hangingPunct="1">
              <a:buFontTx/>
              <a:buNone/>
            </a:pPr>
            <a:endParaRPr lang="en-US" altLang="en-US" sz="3600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The _________ that studies _____ those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characteristics are _________ from one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generation to the next is called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___________________</a:t>
            </a: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67C5A84E-F3E7-4DF7-B12A-0667AFBF3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340" y="1413627"/>
            <a:ext cx="18178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heredity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AAAB71E9-1D8A-4F61-A172-8B0BF1C41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1877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Genetics</a:t>
            </a:r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8DE1E460-1509-401C-B637-5B091256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827" y="827751"/>
            <a:ext cx="4074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parents to offspring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2D5DFC97-6B95-4BED-A207-92DE08977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071" y="2757709"/>
            <a:ext cx="2236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SCIENCE</a:t>
            </a: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2BE223D1-B161-47C8-97D2-BCB5C54A4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667000"/>
            <a:ext cx="1005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how</a:t>
            </a: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B0CDBBFF-E01F-467A-BF69-464344101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86200"/>
            <a:ext cx="20954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passed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utoUpdateAnimBg="0"/>
      <p:bldP spid="5126" grpId="0" autoUpdateAnimBg="0"/>
      <p:bldP spid="5129" grpId="0"/>
      <p:bldP spid="5130" grpId="0"/>
      <p:bldP spid="5131" grpId="0"/>
      <p:bldP spid="51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EA5C27F-6ADC-444A-9A06-8E1F55E18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676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Georgia" panose="02040502050405020303" pitchFamily="18" charset="0"/>
              </a:rPr>
              <a:t>WHAT DOES MEIOSIS HAVE TO DO WITH IT?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268E2BB-0D89-4921-92E4-3B6850BF8EE0}"/>
              </a:ext>
            </a:extLst>
          </p:cNvPr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609600" y="5257800"/>
            <a:ext cx="1676400" cy="914400"/>
          </a:xfrm>
        </p:spPr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C55F28CD-CC92-4969-9891-BF5A888290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24581" name="Picture 6" descr="meiosis 222">
            <a:extLst>
              <a:ext uri="{FF2B5EF4-FFF2-40B4-BE49-F238E27FC236}">
                <a16:creationId xmlns:a16="http://schemas.microsoft.com/office/drawing/2014/main" id="{D46A559F-4060-4170-9C5E-514D48DF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868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0975DD6-D6AD-4C59-8C9C-86AC5F907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0"/>
            <a:ext cx="41148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latin typeface="Georgia" panose="02040502050405020303" pitchFamily="18" charset="0"/>
              </a:rPr>
              <a:t>REMEMBER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520D02C-01F8-4D46-94D8-F7BDBC9F1F1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905000"/>
            <a:ext cx="56388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_____________ 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chromosomes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________________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during 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ANAPHASE I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= _________________</a:t>
            </a:r>
          </a:p>
        </p:txBody>
      </p:sp>
      <p:sp>
        <p:nvSpPr>
          <p:cNvPr id="262148" name="Text Box 4">
            <a:extLst>
              <a:ext uri="{FF2B5EF4-FFF2-40B4-BE49-F238E27FC236}">
                <a16:creationId xmlns:a16="http://schemas.microsoft.com/office/drawing/2014/main" id="{C139B4A2-29BD-4387-AE42-BCA461EB6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68" y="4648200"/>
            <a:ext cx="39649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SEGREGATION</a:t>
            </a:r>
            <a:endParaRPr lang="en-US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B63326D7-4A01-4303-BC1A-D625E3854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41148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chemeClr val="accent2"/>
              </a:solidFill>
            </a:endParaRPr>
          </a:p>
        </p:txBody>
      </p:sp>
      <p:pic>
        <p:nvPicPr>
          <p:cNvPr id="25606" name="Picture 6" descr="segregation arrows">
            <a:extLst>
              <a:ext uri="{FF2B5EF4-FFF2-40B4-BE49-F238E27FC236}">
                <a16:creationId xmlns:a16="http://schemas.microsoft.com/office/drawing/2014/main" id="{14C0CBA0-668B-4812-937F-EEFF8DDD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5972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>
            <a:extLst>
              <a:ext uri="{FF2B5EF4-FFF2-40B4-BE49-F238E27FC236}">
                <a16:creationId xmlns:a16="http://schemas.microsoft.com/office/drawing/2014/main" id="{093EE5E5-A383-40EB-AE27-832D34931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4325" y="6400800"/>
            <a:ext cx="501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accent2"/>
                </a:solidFill>
                <a:latin typeface="Arial" panose="020B0604020202020204" pitchFamily="34" charset="0"/>
              </a:rPr>
              <a:t>Image modified from: </a:t>
            </a:r>
            <a:br>
              <a:rPr lang="en-US" altLang="en-US" sz="12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altLang="en-US" sz="1200" b="1">
                <a:solidFill>
                  <a:schemeClr val="accent2"/>
                </a:solidFill>
                <a:latin typeface="Arial" panose="020B0604020202020204" pitchFamily="34" charset="0"/>
              </a:rPr>
              <a:t>http://www.emc.maricopa.edu/faculty/farabee/BIOBK/Crossover.gif</a:t>
            </a:r>
          </a:p>
        </p:txBody>
      </p:sp>
      <p:pic>
        <p:nvPicPr>
          <p:cNvPr id="25608" name="Picture 8" descr="remember">
            <a:extLst>
              <a:ext uri="{FF2B5EF4-FFF2-40B4-BE49-F238E27FC236}">
                <a16:creationId xmlns:a16="http://schemas.microsoft.com/office/drawing/2014/main" id="{68A65E59-113E-45EE-A6B1-EAA82CB9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800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3" name="Rectangle 9">
            <a:extLst>
              <a:ext uri="{FF2B5EF4-FFF2-40B4-BE49-F238E27FC236}">
                <a16:creationId xmlns:a16="http://schemas.microsoft.com/office/drawing/2014/main" id="{FEDF7ED1-5629-4595-9D74-7A9AFFBC0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828800"/>
            <a:ext cx="4022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HOMOLOGOUS</a:t>
            </a:r>
          </a:p>
        </p:txBody>
      </p:sp>
      <p:sp>
        <p:nvSpPr>
          <p:cNvPr id="262154" name="Rectangle 10">
            <a:extLst>
              <a:ext uri="{FF2B5EF4-FFF2-40B4-BE49-F238E27FC236}">
                <a16:creationId xmlns:a16="http://schemas.microsoft.com/office/drawing/2014/main" id="{23717992-8D4B-4864-8193-F5D025F02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62" y="2895600"/>
            <a:ext cx="2890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SEPARATE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autoUpdateAnimBg="0"/>
      <p:bldP spid="262153" grpId="0"/>
      <p:bldP spid="2621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6">
            <a:extLst>
              <a:ext uri="{FF2B5EF4-FFF2-40B4-BE49-F238E27FC236}">
                <a16:creationId xmlns:a16="http://schemas.microsoft.com/office/drawing/2014/main" id="{C6109AEA-383C-4CDD-9A0B-7461D7D9B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4645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____ offspring __________ an allele for tallness from their _______ parent and an allele for shortness from their ________ parent.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	     	The F</a:t>
            </a:r>
            <a:r>
              <a:rPr lang="en-US" altLang="en-US" sz="3600" b="1" baseline="-25000"/>
              <a:t>1</a:t>
            </a:r>
            <a:r>
              <a:rPr lang="en-US" altLang="en-US" sz="3600" b="1"/>
              <a:t> plants ALL ___________ 	       		 but are ___________ an 				allele for _____________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15001BB2-AA6F-4E70-B6CB-0A3AC549E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838200"/>
            <a:ext cx="142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TALL</a:t>
            </a:r>
          </a:p>
        </p:txBody>
      </p:sp>
      <p:pic>
        <p:nvPicPr>
          <p:cNvPr id="26628" name="Picture 13" descr="ph f1scan">
            <a:extLst>
              <a:ext uri="{FF2B5EF4-FFF2-40B4-BE49-F238E27FC236}">
                <a16:creationId xmlns:a16="http://schemas.microsoft.com/office/drawing/2014/main" id="{F49F0074-B6BF-4055-A0C3-542A8327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0" t="11325" r="64194" b="74518"/>
          <a:stretch>
            <a:fillRect/>
          </a:stretch>
        </p:blipFill>
        <p:spPr bwMode="auto">
          <a:xfrm>
            <a:off x="4953000" y="4876800"/>
            <a:ext cx="1771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4">
            <a:extLst>
              <a:ext uri="{FF2B5EF4-FFF2-40B4-BE49-F238E27FC236}">
                <a16:creationId xmlns:a16="http://schemas.microsoft.com/office/drawing/2014/main" id="{BB5C5D2A-3B1F-4AB0-9B20-4AE1B88DF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613525"/>
            <a:ext cx="4641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Images from: BIOLOGY by Miller &amp; Levine; Prentice Hall Publishing </a:t>
            </a: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©2006</a:t>
            </a:r>
          </a:p>
        </p:txBody>
      </p:sp>
      <p:sp>
        <p:nvSpPr>
          <p:cNvPr id="26630" name="Text Box 15">
            <a:extLst>
              <a:ext uri="{FF2B5EF4-FFF2-40B4-BE49-F238E27FC236}">
                <a16:creationId xmlns:a16="http://schemas.microsoft.com/office/drawing/2014/main" id="{85F64C96-A311-470A-AC11-4145D8695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955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13D48946-0564-41E0-AE55-CE3602D1D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178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SHORT</a:t>
            </a:r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3E1C0B91-23DB-418E-BBBF-C7CD62FA4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71800"/>
            <a:ext cx="291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LOOK TALL</a:t>
            </a:r>
          </a:p>
        </p:txBody>
      </p:sp>
      <p:pic>
        <p:nvPicPr>
          <p:cNvPr id="26633" name="Picture 20" descr="bio_ch11_6122">
            <a:extLst>
              <a:ext uri="{FF2B5EF4-FFF2-40B4-BE49-F238E27FC236}">
                <a16:creationId xmlns:a16="http://schemas.microsoft.com/office/drawing/2014/main" id="{F5FFE793-932D-4869-A90A-95DCD547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5" r="50000" b="14368"/>
          <a:stretch>
            <a:fillRect/>
          </a:stretch>
        </p:blipFill>
        <p:spPr bwMode="auto">
          <a:xfrm>
            <a:off x="685800" y="2667000"/>
            <a:ext cx="1203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3" name="Rectangle 21">
            <a:extLst>
              <a:ext uri="{FF2B5EF4-FFF2-40B4-BE49-F238E27FC236}">
                <a16:creationId xmlns:a16="http://schemas.microsoft.com/office/drawing/2014/main" id="{42638C9E-DAE3-4FD5-9021-A04FA59EB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526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F</a:t>
            </a:r>
            <a:r>
              <a:rPr lang="en-US" altLang="en-US" sz="4000" b="1" baseline="-25000">
                <a:solidFill>
                  <a:schemeClr val="accent2"/>
                </a:solidFill>
              </a:rPr>
              <a:t>1</a:t>
            </a:r>
            <a:r>
              <a:rPr lang="en-US" altLang="en-US" sz="4000">
                <a:solidFill>
                  <a:schemeClr val="accent2"/>
                </a:solidFill>
              </a:rPr>
              <a:t>                      </a:t>
            </a:r>
            <a:r>
              <a:rPr lang="en-US" altLang="en-US" sz="4000" b="1">
                <a:solidFill>
                  <a:schemeClr val="accent2"/>
                </a:solidFill>
              </a:rPr>
              <a:t>received</a:t>
            </a:r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id="{59A24F3F-9CB5-4735-9348-71876058C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28543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carrying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     shortness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  <p:bldP spid="38929" grpId="0"/>
      <p:bldP spid="38930" grpId="0"/>
      <p:bldP spid="38933" grpId="0"/>
      <p:bldP spid="389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BFC17872-205C-4DC0-8FD4-5FEA39433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05000"/>
            <a:ext cx="90678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alleles are separated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when the F</a:t>
            </a:r>
            <a:r>
              <a:rPr lang="en-US" altLang="en-US" sz="3600" b="1" baseline="-25000"/>
              <a:t>1</a:t>
            </a:r>
            <a:r>
              <a:rPr lang="en-US" altLang="en-US" sz="3600" b="1"/>
              <a:t> plants</a:t>
            </a:r>
            <a:br>
              <a:rPr lang="en-US" altLang="en-US" sz="3600" b="1"/>
            </a:br>
            <a:r>
              <a:rPr lang="en-US" altLang="en-US" sz="3600" b="1"/>
              <a:t> ______________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When these gametes recombined to make the F</a:t>
            </a:r>
            <a:r>
              <a:rPr lang="en-US" altLang="en-US" sz="3600" b="1" baseline="-25000"/>
              <a:t>2</a:t>
            </a:r>
            <a:r>
              <a:rPr lang="en-US" altLang="en-US" sz="3600" b="1"/>
              <a:t> generation, the _____________ trait _______________ in ¼ of the offspring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374D478-8E4C-4DD4-9647-F38A830A6DF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89154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u="sng">
                <a:latin typeface="Georgia" panose="02040502050405020303" pitchFamily="18" charset="0"/>
              </a:rPr>
              <a:t>EXPLAINING the F</a:t>
            </a:r>
            <a:r>
              <a:rPr lang="en-US" altLang="en-US" sz="2800" b="1" u="sng" baseline="-25000">
                <a:latin typeface="Georgia" panose="02040502050405020303" pitchFamily="18" charset="0"/>
              </a:rPr>
              <a:t>1</a:t>
            </a:r>
            <a:r>
              <a:rPr lang="en-US" altLang="en-US" sz="2800" b="1" u="sng">
                <a:latin typeface="Georgia" panose="02040502050405020303" pitchFamily="18" charset="0"/>
              </a:rPr>
              <a:t> CROSS</a:t>
            </a:r>
          </a:p>
          <a:p>
            <a:pPr eaLnBrk="1" hangingPunct="1">
              <a:buFontTx/>
              <a:buNone/>
            </a:pPr>
            <a:endParaRPr lang="en-US" altLang="en-US" sz="2800" b="1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latin typeface="Georgia" panose="02040502050405020303" pitchFamily="18" charset="0"/>
              </a:rPr>
              <a:t>LAW OF ___________________</a:t>
            </a:r>
          </a:p>
        </p:txBody>
      </p:sp>
      <p:sp>
        <p:nvSpPr>
          <p:cNvPr id="264196" name="Text Box 4">
            <a:extLst>
              <a:ext uri="{FF2B5EF4-FFF2-40B4-BE49-F238E27FC236}">
                <a16:creationId xmlns:a16="http://schemas.microsoft.com/office/drawing/2014/main" id="{E1D08D59-27A6-4F02-A67A-E157ED20C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838200"/>
            <a:ext cx="358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SEGREGATION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825F268B-C92C-402A-9238-ED51BF972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613525"/>
            <a:ext cx="457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Image from: BIOLOGY by Miller &amp; Levine; Prentice Hall Publishing </a:t>
            </a: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©2006</a:t>
            </a:r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429B6317-8958-41FF-AB9C-1B4328A92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955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4200" name="Rectangle 8">
            <a:extLst>
              <a:ext uri="{FF2B5EF4-FFF2-40B4-BE49-F238E27FC236}">
                <a16:creationId xmlns:a16="http://schemas.microsoft.com/office/drawing/2014/main" id="{DD42BD8F-D236-489F-B9A4-273206F4D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72000"/>
            <a:ext cx="191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</a:rPr>
              <a:t>recessive</a:t>
            </a:r>
          </a:p>
        </p:txBody>
      </p:sp>
      <p:pic>
        <p:nvPicPr>
          <p:cNvPr id="27656" name="Picture 5" descr="ph f1scan">
            <a:extLst>
              <a:ext uri="{FF2B5EF4-FFF2-40B4-BE49-F238E27FC236}">
                <a16:creationId xmlns:a16="http://schemas.microsoft.com/office/drawing/2014/main" id="{698AA3AA-AEA7-4F57-B145-5DABCDCFE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11325" r="5844" b="3552"/>
          <a:stretch>
            <a:fillRect/>
          </a:stretch>
        </p:blipFill>
        <p:spPr bwMode="auto">
          <a:xfrm>
            <a:off x="5943600" y="1676400"/>
            <a:ext cx="3048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2" name="Rectangle 10">
            <a:extLst>
              <a:ext uri="{FF2B5EF4-FFF2-40B4-BE49-F238E27FC236}">
                <a16:creationId xmlns:a16="http://schemas.microsoft.com/office/drawing/2014/main" id="{70B776A3-6FD2-4099-8383-8296E138B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71800"/>
            <a:ext cx="3248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2"/>
                </a:solidFill>
              </a:rPr>
              <a:t>made gametes</a:t>
            </a:r>
          </a:p>
        </p:txBody>
      </p:sp>
      <p:sp>
        <p:nvSpPr>
          <p:cNvPr id="264203" name="Rectangle 11">
            <a:extLst>
              <a:ext uri="{FF2B5EF4-FFF2-40B4-BE49-F238E27FC236}">
                <a16:creationId xmlns:a16="http://schemas.microsoft.com/office/drawing/2014/main" id="{33F01E72-68F6-496D-9A58-467D771E0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05400"/>
            <a:ext cx="2357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reappears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autoUpdateAnimBg="0"/>
      <p:bldP spid="264200" grpId="0"/>
      <p:bldP spid="264202" grpId="0"/>
      <p:bldP spid="2642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BF2A4CC-769D-413F-84FF-465D7D4E6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Georgia" panose="02040502050405020303" pitchFamily="18" charset="0"/>
              </a:rPr>
              <a:t>Alleles and Genes- Amoeba Sisters</a:t>
            </a:r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:a16="http://schemas.microsoft.com/office/drawing/2014/main" id="{21DDEE34-C7B8-4C5B-B117-5DC3B20D36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2057400"/>
            <a:ext cx="6502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A00B45AE-E263-4591-992E-5CEB26E714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764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The __________________ is _________________,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   a monk whose _________ of </a:t>
            </a:r>
            <a:br>
              <a:rPr lang="en-US" altLang="en-US" sz="3600" b="1" dirty="0">
                <a:latin typeface="Georgia" panose="02040502050405020303" pitchFamily="18" charset="0"/>
              </a:rPr>
            </a:br>
            <a:r>
              <a:rPr lang="en-US" altLang="en-US" sz="3600" b="1" dirty="0">
                <a:latin typeface="Georgia" panose="02040502050405020303" pitchFamily="18" charset="0"/>
              </a:rPr>
              <a:t>genetic traits was the beginning of our _________________ about _____________________.</a:t>
            </a:r>
          </a:p>
        </p:txBody>
      </p:sp>
      <p:pic>
        <p:nvPicPr>
          <p:cNvPr id="7171" name="Picture 5" descr="mendl">
            <a:extLst>
              <a:ext uri="{FF2B5EF4-FFF2-40B4-BE49-F238E27FC236}">
                <a16:creationId xmlns:a16="http://schemas.microsoft.com/office/drawing/2014/main" id="{8E917E67-F868-4F51-8BD7-95B103A1DCEB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457200"/>
            <a:ext cx="2120900" cy="2971800"/>
          </a:xfrm>
          <a:noFill/>
        </p:spPr>
      </p:pic>
      <p:sp>
        <p:nvSpPr>
          <p:cNvPr id="6151" name="Text Box 7">
            <a:extLst>
              <a:ext uri="{FF2B5EF4-FFF2-40B4-BE49-F238E27FC236}">
                <a16:creationId xmlns:a16="http://schemas.microsoft.com/office/drawing/2014/main" id="{64E2A894-4B11-437A-A818-10895E0F2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286000"/>
            <a:ext cx="34911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Gregor Mendel</a:t>
            </a:r>
          </a:p>
        </p:txBody>
      </p:sp>
      <p:sp>
        <p:nvSpPr>
          <p:cNvPr id="7173" name="Rectangle 10">
            <a:extLst>
              <a:ext uri="{FF2B5EF4-FFF2-40B4-BE49-F238E27FC236}">
                <a16:creationId xmlns:a16="http://schemas.microsoft.com/office/drawing/2014/main" id="{63BA13E6-2887-4A08-A9D5-5D1B6AEC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28600"/>
            <a:ext cx="4033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accent2"/>
                </a:solidFill>
                <a:latin typeface="Arial" panose="020B0604020202020204" pitchFamily="34" charset="0"/>
              </a:rPr>
              <a:t>http://www.jic.bbsrc.ac.uk/germplas/pisum/zgs4f.htm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1914D8BC-AD70-4C0E-AB90-9E47AA142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76400"/>
            <a:ext cx="38183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Father of Genetics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2A424E61-DFD7-4A44-AEA0-6126A7C7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895600"/>
            <a:ext cx="1261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study</a:t>
            </a: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94506FC9-6770-4933-AAA7-ACAEE6567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953" y="3886200"/>
            <a:ext cx="30572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understanding</a:t>
            </a: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64E78660-5DED-487D-9102-4A9CA9D6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224" y="4953000"/>
            <a:ext cx="3339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how genes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5" grpId="0"/>
      <p:bldP spid="6156" grpId="0"/>
      <p:bldP spid="6157" grpId="0"/>
      <p:bldP spid="6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0596C03-2784-41A7-899F-53D7A0C37C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8600"/>
            <a:ext cx="89154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Mendel designed 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____________ using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__________ in the 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monastery garden</a:t>
            </a:r>
          </a:p>
          <a:p>
            <a:pPr eaLnBrk="1" hangingPunct="1">
              <a:buFontTx/>
              <a:buNone/>
            </a:pPr>
            <a:endParaRPr lang="en-US" altLang="en-US" sz="3200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_______ part of flower makes 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	   ___________  (sperm)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__________ part of flower makes</a:t>
            </a:r>
          </a:p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  _______ cells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62010F99-796C-4578-97F3-2DFC1A569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219200"/>
            <a:ext cx="242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Pea plants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586F3EEA-C30D-48E1-8197-EB5DE317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81400"/>
            <a:ext cx="1538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Pollen</a:t>
            </a:r>
          </a:p>
        </p:txBody>
      </p:sp>
      <p:pic>
        <p:nvPicPr>
          <p:cNvPr id="8197" name="Picture 12" descr="MendelExperiment">
            <a:extLst>
              <a:ext uri="{FF2B5EF4-FFF2-40B4-BE49-F238E27FC236}">
                <a16:creationId xmlns:a16="http://schemas.microsoft.com/office/drawing/2014/main" id="{4C14E593-3AAC-4553-BD7A-ED7D03A3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70866" r="27168" b="5511"/>
          <a:stretch>
            <a:fillRect/>
          </a:stretch>
        </p:blipFill>
        <p:spPr bwMode="auto">
          <a:xfrm>
            <a:off x="5029200" y="304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4" descr="{short description of image}">
            <a:extLst>
              <a:ext uri="{FF2B5EF4-FFF2-40B4-BE49-F238E27FC236}">
                <a16:creationId xmlns:a16="http://schemas.microsoft.com/office/drawing/2014/main" id="{BE9E6447-B5AD-4322-8909-7F93A376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64" y="4648200"/>
            <a:ext cx="22827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5">
            <a:extLst>
              <a:ext uri="{FF2B5EF4-FFF2-40B4-BE49-F238E27FC236}">
                <a16:creationId xmlns:a16="http://schemas.microsoft.com/office/drawing/2014/main" id="{BA6600E2-2B0C-4427-9ED4-E1EAEC5C4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613525"/>
            <a:ext cx="5853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http://www.cedarville.edu/academics/education/resource/schools/chca/2scideb/debwebpv.htm</a:t>
            </a:r>
          </a:p>
        </p:txBody>
      </p:sp>
      <p:sp>
        <p:nvSpPr>
          <p:cNvPr id="8200" name="Rectangle 16">
            <a:extLst>
              <a:ext uri="{FF2B5EF4-FFF2-40B4-BE49-F238E27FC236}">
                <a16:creationId xmlns:a16="http://schemas.microsoft.com/office/drawing/2014/main" id="{FC25A1AF-9855-4226-B555-8DC3D0DA4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0"/>
            <a:ext cx="7561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http://hus.yksd.com/distanceedcourses/YKSDbiology/lessons/FourthQuarter/Chapter11/11-1/images/MendelExperiment.gif</a:t>
            </a:r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EA03BCAC-77DB-452A-924C-E3735E0A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2838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experiments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67050093-6E40-4F4D-BAF6-70C1DF9FE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7" y="3048000"/>
            <a:ext cx="1706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MALE</a:t>
            </a:r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C10EE9DB-34BE-4AD5-8516-166002735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7" y="4191000"/>
            <a:ext cx="2354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FEMALE</a:t>
            </a:r>
          </a:p>
        </p:txBody>
      </p:sp>
      <p:sp>
        <p:nvSpPr>
          <p:cNvPr id="7188" name="Rectangle 20">
            <a:extLst>
              <a:ext uri="{FF2B5EF4-FFF2-40B4-BE49-F238E27FC236}">
                <a16:creationId xmlns:a16="http://schemas.microsoft.com/office/drawing/2014/main" id="{711FD8D6-18E1-4D8C-BE16-AC386CE7D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4648200"/>
            <a:ext cx="917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egg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6" grpId="0" autoUpdateAnimBg="0"/>
      <p:bldP spid="7185" grpId="0"/>
      <p:bldP spid="7186" grpId="0"/>
      <p:bldP spid="7187" grpId="0"/>
      <p:bldP spid="7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83E891B-3EAF-4A19-9C38-54E03609337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8600"/>
            <a:ext cx="89154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In pea plants, the pollen normally joins with an egg from the _______ plant  (=_______________ ) so seeds have  “_________________”</a:t>
            </a:r>
          </a:p>
        </p:txBody>
      </p:sp>
      <p:sp>
        <p:nvSpPr>
          <p:cNvPr id="261124" name="Text Box 4">
            <a:extLst>
              <a:ext uri="{FF2B5EF4-FFF2-40B4-BE49-F238E27FC236}">
                <a16:creationId xmlns:a16="http://schemas.microsoft.com/office/drawing/2014/main" id="{42675531-45BF-46D8-B1DF-84DD3E040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162" y="1066800"/>
            <a:ext cx="3475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Self pollinating</a:t>
            </a:r>
          </a:p>
        </p:txBody>
      </p:sp>
      <p:pic>
        <p:nvPicPr>
          <p:cNvPr id="9220" name="Picture 5" descr="MendelExperiment">
            <a:extLst>
              <a:ext uri="{FF2B5EF4-FFF2-40B4-BE49-F238E27FC236}">
                <a16:creationId xmlns:a16="http://schemas.microsoft.com/office/drawing/2014/main" id="{D533286E-BC38-4037-A30F-1C1B1C403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70866" r="27168" b="5511"/>
          <a:stretch>
            <a:fillRect/>
          </a:stretch>
        </p:blipFill>
        <p:spPr bwMode="auto">
          <a:xfrm>
            <a:off x="1752600" y="31242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6">
            <a:extLst>
              <a:ext uri="{FF2B5EF4-FFF2-40B4-BE49-F238E27FC236}">
                <a16:creationId xmlns:a16="http://schemas.microsoft.com/office/drawing/2014/main" id="{5770C5AC-A3BC-41AE-A8EE-AD86BB5B3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324600"/>
            <a:ext cx="7561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http://hus.yksd.com/distanceedcourses/YKSDbiology/lessons/FourthQuarter/Chapter11/11-1/images/MendelExperiment.gif</a:t>
            </a:r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id="{13B96EEC-DC1F-4166-A398-C872CEB3F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93725"/>
            <a:ext cx="1285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same</a:t>
            </a:r>
          </a:p>
        </p:txBody>
      </p:sp>
      <p:sp>
        <p:nvSpPr>
          <p:cNvPr id="261128" name="Rectangle 8">
            <a:extLst>
              <a:ext uri="{FF2B5EF4-FFF2-40B4-BE49-F238E27FC236}">
                <a16:creationId xmlns:a16="http://schemas.microsoft.com/office/drawing/2014/main" id="{F4BD55CC-C52F-4161-B144-02389661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1584325"/>
            <a:ext cx="2851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ONE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 autoUpdateAnimBg="0"/>
      <p:bldP spid="261127" grpId="0"/>
      <p:bldP spid="261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DAE1F5E-33E4-44E2-B933-FB246D327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Georgia" panose="02040502050405020303" pitchFamily="18" charset="0"/>
              </a:rPr>
              <a:t>MENDEL’S PEA EXPERIMENTS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F3BBB6B-75A9-41B6-B47E-61E5BC1A2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077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Mendel started his experiments with peas that were _________________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= if allowed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_________________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they would produce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____________________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to themselves.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CFC352BC-A1D2-4EC0-8640-BCBF0B188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400800"/>
            <a:ext cx="7561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http://hus.yksd.com/distanceedcourses/YKSDbiology/lessons/FourthQuarter/Chapter11/11-1/images/MendelExperiment.gif</a:t>
            </a:r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1C6F5387-07A8-4A96-B444-CAED1F4A6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7550" y="1447800"/>
            <a:ext cx="283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true breeding</a:t>
            </a:r>
          </a:p>
        </p:txBody>
      </p:sp>
      <p:pic>
        <p:nvPicPr>
          <p:cNvPr id="10246" name="Picture 7" descr="pure cross">
            <a:extLst>
              <a:ext uri="{FF2B5EF4-FFF2-40B4-BE49-F238E27FC236}">
                <a16:creationId xmlns:a16="http://schemas.microsoft.com/office/drawing/2014/main" id="{62D6C529-C439-49A5-9EBB-521CC5353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27511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2" name="Rectangle 8">
            <a:extLst>
              <a:ext uri="{FF2B5EF4-FFF2-40B4-BE49-F238E27FC236}">
                <a16:creationId xmlns:a16="http://schemas.microsoft.com/office/drawing/2014/main" id="{4C46C56B-667D-40FD-881F-A9B85A71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737" y="2286000"/>
            <a:ext cx="2938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self pollinate</a:t>
            </a:r>
          </a:p>
        </p:txBody>
      </p:sp>
      <p:sp>
        <p:nvSpPr>
          <p:cNvPr id="195593" name="Rectangle 9">
            <a:extLst>
              <a:ext uri="{FF2B5EF4-FFF2-40B4-BE49-F238E27FC236}">
                <a16:creationId xmlns:a16="http://schemas.microsoft.com/office/drawing/2014/main" id="{989AA7DC-5E42-4AC8-94B8-B5ED9B347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276600"/>
            <a:ext cx="415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offspring identical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/>
      <p:bldP spid="195592" grpId="0"/>
      <p:bldP spid="1955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0D55C4C-B2DD-4006-9EB8-9B37BE5A6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762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Georgia" panose="02040502050405020303" pitchFamily="18" charset="0"/>
              </a:rPr>
              <a:t>MENDEL’S PEA EXPERIMENTS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CF1E328-73D6-4896-8BEC-7B2A38E48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077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Mendel 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making parts and 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>
                <a:latin typeface="Georgia" panose="02040502050405020303" pitchFamily="18" charset="0"/>
              </a:rPr>
              <a:t>from _______ plant.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2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This allowed him 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_____________ plants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with ______________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characteristics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 dirty="0">
                <a:latin typeface="Georgia" panose="02040502050405020303" pitchFamily="18" charset="0"/>
              </a:rPr>
              <a:t>________ the results</a:t>
            </a:r>
          </a:p>
        </p:txBody>
      </p:sp>
      <p:pic>
        <p:nvPicPr>
          <p:cNvPr id="11268" name="Picture 4" descr="mendel experiment">
            <a:extLst>
              <a:ext uri="{FF2B5EF4-FFF2-40B4-BE49-F238E27FC236}">
                <a16:creationId xmlns:a16="http://schemas.microsoft.com/office/drawing/2014/main" id="{121BDA76-9A55-4D0E-9CA1-ED045165F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7"/>
          <a:stretch>
            <a:fillRect/>
          </a:stretch>
        </p:blipFill>
        <p:spPr bwMode="auto">
          <a:xfrm>
            <a:off x="4800600" y="2438400"/>
            <a:ext cx="38862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C943221E-9FFF-474D-9BF7-E27E8DCB4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613525"/>
            <a:ext cx="75612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http://hus.yksd.com/distanceedcourses/YKSDbiology/lessons/FourthQuarter/Chapter11/11-1/images/MendelExperiment.gif</a:t>
            </a:r>
          </a:p>
        </p:txBody>
      </p:sp>
      <p:sp>
        <p:nvSpPr>
          <p:cNvPr id="196614" name="Rectangle 6">
            <a:extLst>
              <a:ext uri="{FF2B5EF4-FFF2-40B4-BE49-F238E27FC236}">
                <a16:creationId xmlns:a16="http://schemas.microsoft.com/office/drawing/2014/main" id="{99B56193-3D67-4A59-B860-5DCA3F804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10000"/>
            <a:ext cx="1885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different</a:t>
            </a:r>
          </a:p>
        </p:txBody>
      </p:sp>
      <p:sp>
        <p:nvSpPr>
          <p:cNvPr id="196615" name="Rectangle 7">
            <a:extLst>
              <a:ext uri="{FF2B5EF4-FFF2-40B4-BE49-F238E27FC236}">
                <a16:creationId xmlns:a16="http://schemas.microsoft.com/office/drawing/2014/main" id="{4FC7B657-4C96-4840-8F8D-C3616985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7" y="762000"/>
            <a:ext cx="3529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removed pollen</a:t>
            </a:r>
          </a:p>
        </p:txBody>
      </p:sp>
      <p:sp>
        <p:nvSpPr>
          <p:cNvPr id="196616" name="Rectangle 8">
            <a:extLst>
              <a:ext uri="{FF2B5EF4-FFF2-40B4-BE49-F238E27FC236}">
                <a16:creationId xmlns:a16="http://schemas.microsoft.com/office/drawing/2014/main" id="{57131DF1-AFE7-4663-9308-5E958D2E5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295400"/>
            <a:ext cx="2965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added pollen</a:t>
            </a:r>
          </a:p>
        </p:txBody>
      </p:sp>
      <p:sp>
        <p:nvSpPr>
          <p:cNvPr id="196617" name="Rectangle 9">
            <a:extLst>
              <a:ext uri="{FF2B5EF4-FFF2-40B4-BE49-F238E27FC236}">
                <a16:creationId xmlns:a16="http://schemas.microsoft.com/office/drawing/2014/main" id="{1DDEF636-9ED2-4669-A6FF-16BDE0FE1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587" y="1752600"/>
            <a:ext cx="1878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another</a:t>
            </a:r>
          </a:p>
        </p:txBody>
      </p:sp>
      <p:sp>
        <p:nvSpPr>
          <p:cNvPr id="196618" name="Rectangle 10">
            <a:extLst>
              <a:ext uri="{FF2B5EF4-FFF2-40B4-BE49-F238E27FC236}">
                <a16:creationId xmlns:a16="http://schemas.microsoft.com/office/drawing/2014/main" id="{938FBD91-3C97-4407-8AA1-F066D7C2B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2697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cross-breed</a:t>
            </a:r>
          </a:p>
        </p:txBody>
      </p:sp>
      <p:sp>
        <p:nvSpPr>
          <p:cNvPr id="196619" name="Rectangle 11">
            <a:extLst>
              <a:ext uri="{FF2B5EF4-FFF2-40B4-BE49-F238E27FC236}">
                <a16:creationId xmlns:a16="http://schemas.microsoft.com/office/drawing/2014/main" id="{1E1E2BC8-E8D8-4430-BA5E-5015FB8E4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24400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/>
      <p:bldP spid="196615" grpId="0"/>
      <p:bldP spid="196616" grpId="0"/>
      <p:bldP spid="196617" grpId="0"/>
      <p:bldP spid="196618" grpId="0"/>
      <p:bldP spid="1966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D0F0AF3-B510-4C1C-A67C-2800F30A7CF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0"/>
            <a:ext cx="84582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A _____________________ is called a ____________  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Mendel  ______________ in peas.</a:t>
            </a:r>
          </a:p>
          <a:p>
            <a:pPr eaLnBrk="1" hangingPunct="1">
              <a:buFontTx/>
              <a:buNone/>
            </a:pPr>
            <a:endParaRPr lang="en-US" altLang="en-US" sz="3600" b="1" dirty="0">
              <a:latin typeface="Georgia" panose="02040502050405020303" pitchFamily="18" charset="0"/>
            </a:endParaRPr>
          </a:p>
        </p:txBody>
      </p:sp>
      <p:sp>
        <p:nvSpPr>
          <p:cNvPr id="197635" name="Text Box 3">
            <a:extLst>
              <a:ext uri="{FF2B5EF4-FFF2-40B4-BE49-F238E27FC236}">
                <a16:creationId xmlns:a16="http://schemas.microsoft.com/office/drawing/2014/main" id="{290B835A-ACF6-4387-95BF-2188B2ED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-76200"/>
            <a:ext cx="4884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specific characteristic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0533F22-861C-4757-8718-698648C23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3340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chemeClr val="accent2"/>
              </a:solidFill>
            </a:endParaRPr>
          </a:p>
        </p:txBody>
      </p:sp>
      <p:sp>
        <p:nvSpPr>
          <p:cNvPr id="197639" name="Rectangle 7">
            <a:extLst>
              <a:ext uri="{FF2B5EF4-FFF2-40B4-BE49-F238E27FC236}">
                <a16:creationId xmlns:a16="http://schemas.microsoft.com/office/drawing/2014/main" id="{4B1DC7BE-2930-4CDA-BEE3-F73CC9CD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533400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</a:rPr>
              <a:t>trait</a:t>
            </a:r>
          </a:p>
        </p:txBody>
      </p:sp>
      <p:pic>
        <p:nvPicPr>
          <p:cNvPr id="12294" name="Picture 8">
            <a:extLst>
              <a:ext uri="{FF2B5EF4-FFF2-40B4-BE49-F238E27FC236}">
                <a16:creationId xmlns:a16="http://schemas.microsoft.com/office/drawing/2014/main" id="{38F1149F-2934-45E1-8B41-D5423241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t="36200" r="24123" b="32292"/>
          <a:stretch>
            <a:fillRect/>
          </a:stretch>
        </p:blipFill>
        <p:spPr bwMode="auto">
          <a:xfrm>
            <a:off x="762000" y="3581400"/>
            <a:ext cx="7696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>
            <a:extLst>
              <a:ext uri="{FF2B5EF4-FFF2-40B4-BE49-F238E27FC236}">
                <a16:creationId xmlns:a16="http://schemas.microsoft.com/office/drawing/2014/main" id="{78CABDE3-4CA0-49B8-88C6-644974D4B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613525"/>
            <a:ext cx="3816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panose="020B0604020202020204" pitchFamily="34" charset="0"/>
              </a:rPr>
              <a:t>Pearson Education Inc,; Publishing as Pearson Prentice Hall</a:t>
            </a:r>
          </a:p>
        </p:txBody>
      </p:sp>
      <p:sp>
        <p:nvSpPr>
          <p:cNvPr id="197642" name="Rectangle 10">
            <a:extLst>
              <a:ext uri="{FF2B5EF4-FFF2-40B4-BE49-F238E27FC236}">
                <a16:creationId xmlns:a16="http://schemas.microsoft.com/office/drawing/2014/main" id="{B60337FF-B965-456D-8693-0E09B8F9D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837" y="1600200"/>
            <a:ext cx="34337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studied 7 traits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autoUpdateAnimBg="0"/>
      <p:bldP spid="197639" grpId="0"/>
      <p:bldP spid="1976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BE70E68C-911E-49EE-A5BB-27AE5C375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Georgia" panose="02040502050405020303" pitchFamily="18" charset="0"/>
              </a:rPr>
              <a:t>MENDEL’S  EXPERIMENTS</a:t>
            </a:r>
          </a:p>
        </p:txBody>
      </p:sp>
      <p:sp>
        <p:nvSpPr>
          <p:cNvPr id="13315" name="Rectangle 1027">
            <a:extLst>
              <a:ext uri="{FF2B5EF4-FFF2-40B4-BE49-F238E27FC236}">
                <a16:creationId xmlns:a16="http://schemas.microsoft.com/office/drawing/2014/main" id="{F3E75258-16E3-40F4-81D7-DB5A44506984}"/>
              </a:ext>
            </a:extLst>
          </p:cNvPr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533400" y="990600"/>
            <a:ext cx="2133600" cy="2895600"/>
          </a:xfrm>
        </p:spPr>
      </p:sp>
      <p:sp>
        <p:nvSpPr>
          <p:cNvPr id="13316" name="Rectangle 1028">
            <a:extLst>
              <a:ext uri="{FF2B5EF4-FFF2-40B4-BE49-F238E27FC236}">
                <a16:creationId xmlns:a16="http://schemas.microsoft.com/office/drawing/2014/main" id="{11415BD7-8A65-4FF0-8061-7363FF70E20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219200"/>
            <a:ext cx="5410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____ generation (_________)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____  generation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(______= offspring)</a:t>
            </a:r>
          </a:p>
          <a:p>
            <a:pPr eaLnBrk="1" hangingPunct="1">
              <a:buFontTx/>
              <a:buNone/>
            </a:pPr>
            <a:r>
              <a:rPr lang="en-US" altLang="en-US" sz="3600" b="1" dirty="0">
                <a:latin typeface="Georgia" panose="02040502050405020303" pitchFamily="18" charset="0"/>
              </a:rPr>
              <a:t>___  generation</a:t>
            </a:r>
            <a:br>
              <a:rPr lang="en-US" altLang="en-US" sz="3600" b="1" dirty="0">
                <a:latin typeface="Georgia" panose="02040502050405020303" pitchFamily="18" charset="0"/>
              </a:rPr>
            </a:br>
            <a:endParaRPr lang="en-US" altLang="en-US" sz="3600" b="1" dirty="0">
              <a:latin typeface="Georgia" panose="02040502050405020303" pitchFamily="18" charset="0"/>
            </a:endParaRPr>
          </a:p>
        </p:txBody>
      </p:sp>
      <p:pic>
        <p:nvPicPr>
          <p:cNvPr id="13317" name="Picture 1030" descr="complete dom red flowers">
            <a:extLst>
              <a:ext uri="{FF2B5EF4-FFF2-40B4-BE49-F238E27FC236}">
                <a16:creationId xmlns:a16="http://schemas.microsoft.com/office/drawing/2014/main" id="{FE7F6D06-F873-4904-952C-ED83F5594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4321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Rectangle 1031">
            <a:extLst>
              <a:ext uri="{FF2B5EF4-FFF2-40B4-BE49-F238E27FC236}">
                <a16:creationId xmlns:a16="http://schemas.microsoft.com/office/drawing/2014/main" id="{2DCE5A1E-411D-4008-B4A1-DBCC57073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990600"/>
            <a:ext cx="709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2"/>
                </a:solidFill>
              </a:rPr>
              <a:t>P</a:t>
            </a:r>
            <a:r>
              <a:rPr lang="en-US" altLang="en-US" sz="4400" b="1" baseline="-250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7768" name="Rectangle 1032">
            <a:extLst>
              <a:ext uri="{FF2B5EF4-FFF2-40B4-BE49-F238E27FC236}">
                <a16:creationId xmlns:a16="http://schemas.microsoft.com/office/drawing/2014/main" id="{5CAA7BB7-732A-4D14-A495-233FF069C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09800"/>
            <a:ext cx="709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</a:rPr>
              <a:t>F</a:t>
            </a:r>
            <a:r>
              <a:rPr lang="en-US" altLang="en-US" sz="4400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7769" name="Rectangle 1033">
            <a:extLst>
              <a:ext uri="{FF2B5EF4-FFF2-40B4-BE49-F238E27FC236}">
                <a16:creationId xmlns:a16="http://schemas.microsoft.com/office/drawing/2014/main" id="{EEE386BC-46B4-455B-B682-E4C732CB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505200"/>
            <a:ext cx="709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accent2"/>
                </a:solidFill>
              </a:rPr>
              <a:t>F</a:t>
            </a:r>
            <a:r>
              <a:rPr lang="en-US" altLang="en-US" sz="4400" b="1" baseline="-2500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17772" name="Rectangle 1036">
            <a:extLst>
              <a:ext uri="{FF2B5EF4-FFF2-40B4-BE49-F238E27FC236}">
                <a16:creationId xmlns:a16="http://schemas.microsoft.com/office/drawing/2014/main" id="{77DF7F0C-84EE-4187-BD3E-42A08F1B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600200"/>
            <a:ext cx="201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parental</a:t>
            </a:r>
          </a:p>
        </p:txBody>
      </p:sp>
      <p:sp>
        <p:nvSpPr>
          <p:cNvPr id="117773" name="Rectangle 1037">
            <a:extLst>
              <a:ext uri="{FF2B5EF4-FFF2-40B4-BE49-F238E27FC236}">
                <a16:creationId xmlns:a16="http://schemas.microsoft.com/office/drawing/2014/main" id="{1658B6CC-9C8B-420C-A161-F800AEEBE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7" y="3048000"/>
            <a:ext cx="1173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</a:rPr>
              <a:t>filial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  <p:bldP spid="117768" grpId="0"/>
      <p:bldP spid="117769" grpId="0"/>
      <p:bldP spid="117772" grpId="0"/>
      <p:bldP spid="11777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ologytemplatefinal911">
  <a:themeElements>
    <a:clrScheme name="biologytemplatefinal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4225</TotalTime>
  <Words>550</Words>
  <Application>Microsoft Office PowerPoint</Application>
  <PresentationFormat>On-screen Show (4:3)</PresentationFormat>
  <Paragraphs>220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Georgia</vt:lpstr>
      <vt:lpstr>Times New Roman</vt:lpstr>
      <vt:lpstr>Default Design</vt:lpstr>
      <vt:lpstr>biologytemplatefinal911</vt:lpstr>
      <vt:lpstr>The Work of  Gregor Mendel 11-1  </vt:lpstr>
      <vt:lpstr>PowerPoint Presentation</vt:lpstr>
      <vt:lpstr>PowerPoint Presentation</vt:lpstr>
      <vt:lpstr>PowerPoint Presentation</vt:lpstr>
      <vt:lpstr>PowerPoint Presentation</vt:lpstr>
      <vt:lpstr>MENDEL’S PEA EXPERIMENTS</vt:lpstr>
      <vt:lpstr>MENDEL’S PEA EXPERIMENTS</vt:lpstr>
      <vt:lpstr>PowerPoint Presentation</vt:lpstr>
      <vt:lpstr>MENDEL’S  EXPERIMENTS</vt:lpstr>
      <vt:lpstr>PowerPoint Presentation</vt:lpstr>
      <vt:lpstr>PowerPoint Presentation</vt:lpstr>
      <vt:lpstr>PowerPoint Presentation</vt:lpstr>
      <vt:lpstr>PowerPoint Presentation</vt:lpstr>
      <vt:lpstr>PATTERNS ARE THE KEY</vt:lpstr>
      <vt:lpstr>PowerPoint Presentation</vt:lpstr>
      <vt:lpstr>PowerPoint Presentation</vt:lpstr>
      <vt:lpstr>PowerPoint Presentation</vt:lpstr>
      <vt:lpstr>PowerPoint Presentation</vt:lpstr>
      <vt:lpstr>Why did the recessive trait disappear in the F1 generation and reappear in the F2?</vt:lpstr>
      <vt:lpstr>WHAT DOES MEIOSIS HAVE TO DO WITH IT?</vt:lpstr>
      <vt:lpstr>REMEMBER</vt:lpstr>
      <vt:lpstr>PowerPoint Presentation</vt:lpstr>
      <vt:lpstr>PowerPoint Presentation</vt:lpstr>
      <vt:lpstr>Alleles and Genes- Amoeba Sisters</vt:lpstr>
    </vt:vector>
  </TitlesOfParts>
  <Company>Brookings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 Discovers “Genes” 9-1</dc:title>
  <dc:creator>kriedell</dc:creator>
  <cp:lastModifiedBy>Windows User</cp:lastModifiedBy>
  <cp:revision>100</cp:revision>
  <dcterms:created xsi:type="dcterms:W3CDTF">2003-03-27T16:39:43Z</dcterms:created>
  <dcterms:modified xsi:type="dcterms:W3CDTF">2019-03-13T16:39:17Z</dcterms:modified>
</cp:coreProperties>
</file>