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3" d="100"/>
          <a:sy n="53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48600" y="0"/>
            <a:ext cx="1295399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20000"/>
                </a:schemeClr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971800"/>
            <a:ext cx="5120640" cy="170992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956048"/>
            <a:ext cx="5111496" cy="1004048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ct val="120000"/>
              </a:lnSpc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B280-8509-1F49-AFC1-2CD696844A29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08A7-C158-B445-9896-6655C251A2F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259"/>
            <a:ext cx="7071837" cy="901700"/>
          </a:xfrm>
        </p:spPr>
        <p:txBody>
          <a:bodyPr bIns="0"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2988"/>
            <a:ext cx="6843713" cy="381317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00" y="1103406"/>
            <a:ext cx="7085908" cy="841188"/>
          </a:xfrm>
        </p:spPr>
        <p:txBody>
          <a:bodyPr t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B280-8509-1F49-AFC1-2CD696844A29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08A7-C158-B445-9896-6655C251A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96435"/>
            <a:ext cx="7072313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93" y="443753"/>
            <a:ext cx="6970059" cy="3977640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63173"/>
            <a:ext cx="7072313" cy="804862"/>
          </a:xfrm>
        </p:spPr>
        <p:txBody>
          <a:bodyPr lIns="109728">
            <a:normAutofit/>
          </a:bodyPr>
          <a:lstStyle>
            <a:lvl1pPr marL="0" indent="0">
              <a:spcBef>
                <a:spcPct val="0"/>
              </a:spcBef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B280-8509-1F49-AFC1-2CD696844A29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08A7-C158-B445-9896-6655C251A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B280-8509-1F49-AFC1-2CD696844A29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08A7-C158-B445-9896-6655C251A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685800"/>
            <a:ext cx="1128713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8674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B280-8509-1F49-AFC1-2CD696844A29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1341" y="6181538"/>
            <a:ext cx="806824" cy="365125"/>
          </a:xfrm>
        </p:spPr>
        <p:txBody>
          <a:bodyPr/>
          <a:lstStyle/>
          <a:p>
            <a:fld id="{0A6308A7-C158-B445-9896-6655C251A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4CCB280-8509-1F49-AFC1-2CD696844A29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A6308A7-C158-B445-9896-6655C251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2971800"/>
            <a:ext cx="5122862" cy="1712259"/>
          </a:xfrm>
        </p:spPr>
        <p:txBody>
          <a:bodyPr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>
              <a:defRPr sz="4400" b="1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953000"/>
            <a:ext cx="5113896" cy="100100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CB280-8509-1F49-AFC1-2CD696844A29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13055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06353" y="9144"/>
            <a:ext cx="2743200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9" name="Picture 8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667871" cy="365125"/>
          </a:xfr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0A6308A7-C158-B445-9896-6655C251A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24435"/>
            <a:ext cx="4845424" cy="731838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484542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4CCB280-8509-1F49-AFC1-2CD696844A29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A6308A7-C158-B445-9896-6655C251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9144"/>
            <a:ext cx="2379663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54300"/>
            <a:ext cx="7315200" cy="850900"/>
          </a:xfrm>
        </p:spPr>
        <p:txBody>
          <a:bodyPr anchor="b" anchorCtr="0">
            <a:normAutofit/>
          </a:bodyPr>
          <a:lstStyle>
            <a:lvl1pPr algn="ctr">
              <a:defRPr sz="4400" b="1" cap="none" baseline="0"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099" y="3622344"/>
            <a:ext cx="7302501" cy="1105401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ct val="0"/>
              </a:spcBef>
              <a:buNone/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CB280-8509-1F49-AFC1-2CD696844A29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SectionHeader-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8" y="3559792"/>
            <a:ext cx="7315200" cy="179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035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1706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B280-8509-1F49-AFC1-2CD696844A29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08A7-C158-B445-9896-6655C251A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63071" y="1949824"/>
            <a:ext cx="3474720" cy="4290753"/>
          </a:xfrm>
          <a:prstGeom prst="rect">
            <a:avLst/>
          </a:prstGeom>
        </p:spPr>
      </p:pic>
      <p:pic>
        <p:nvPicPr>
          <p:cNvPr id="11" name="Picture 10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992880" y="1945341"/>
            <a:ext cx="3474720" cy="42907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72236"/>
            <a:ext cx="3429000" cy="4174564"/>
          </a:xfrm>
          <a:prstGeom prst="roundRect">
            <a:avLst>
              <a:gd name="adj" fmla="val 4119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tIns="91440" bIns="9144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1706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1706" y="1972236"/>
            <a:ext cx="3429000" cy="4174564"/>
          </a:xfrm>
          <a:prstGeom prst="roundRect">
            <a:avLst>
              <a:gd name="adj" fmla="val 2941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vert="horz" lIns="91440" tIns="91440" rIns="91440" bIns="9144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buSzPct val="100000"/>
              <a:buFont typeface="Wingdings 2" pitchFamily="18" charset="2"/>
              <a:buChar char="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buSzPct val="100000"/>
              <a:buFont typeface="Wingdings 2" pitchFamily="18" charset="2"/>
              <a:buChar char="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buSzPct val="100000"/>
              <a:buFont typeface="Wingdings 2" pitchFamily="18" charset="2"/>
              <a:buChar char="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B280-8509-1F49-AFC1-2CD696844A29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08A7-C158-B445-9896-6655C251A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B280-8509-1F49-AFC1-2CD696844A29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08A7-C158-B445-9896-6655C251A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B280-8509-1F49-AFC1-2CD696844A29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08A7-C158-B445-9896-6655C251A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624" y="1600200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62943" y="4694238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l"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24CCB280-8509-1F49-AFC1-2CD696844A29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r">
              <a:defRPr sz="45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0A6308A7-C158-B445-9896-6655C251A2F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evelDivide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72400" y="0"/>
            <a:ext cx="107156" cy="6858000"/>
          </a:xfrm>
          <a:prstGeom prst="rect">
            <a:avLst/>
          </a:prstGeom>
        </p:spPr>
      </p:pic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2200" b="1" i="0" u="none" strike="noStrike" kern="1200" cap="none" spc="0" normalizeH="0" baseline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>
          <a:solidFill>
            <a:schemeClr val="tx2"/>
          </a:solidFill>
          <a:effectLst>
            <a:innerShdw blurRad="63500" dist="50800" dir="5400000">
              <a:schemeClr val="bg1">
                <a:alpha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400"/>
        </a:spcBef>
        <a:buClr>
          <a:schemeClr val="tx2"/>
        </a:buClr>
        <a:buSzPct val="100000"/>
        <a:buFont typeface="Wingdings 2" pitchFamily="18" charset="2"/>
        <a:buChar char=""/>
        <a:defRPr sz="26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4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22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0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18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971800"/>
            <a:ext cx="7406640" cy="1709928"/>
          </a:xfrm>
        </p:spPr>
        <p:txBody>
          <a:bodyPr/>
          <a:lstStyle/>
          <a:p>
            <a:r>
              <a:rPr lang="en-US" dirty="0" smtClean="0"/>
              <a:t>Classes of Non-Silicates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Contain: S and 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Examples: gypsum (CaSO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2050" name="Picture 2" descr="http://www.eoearth.org/files/117901_118000/117938/250px-RockGyps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29000"/>
            <a:ext cx="2381250" cy="2219326"/>
          </a:xfrm>
          <a:prstGeom prst="rect">
            <a:avLst/>
          </a:prstGeom>
          <a:noFill/>
        </p:spPr>
      </p:pic>
      <p:pic>
        <p:nvPicPr>
          <p:cNvPr id="2052" name="Picture 4" descr="http://geology.com/minerals/photos/gypsum-alabaster-translucent-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124200"/>
            <a:ext cx="3943351" cy="2957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Uses: white sand used for cosmetics, toothpaste, paint</a:t>
            </a:r>
          </a:p>
          <a:p>
            <a:endParaRPr lang="en-US" dirty="0"/>
          </a:p>
        </p:txBody>
      </p:sp>
      <p:pic>
        <p:nvPicPr>
          <p:cNvPr id="26626" name="Picture 2" descr="http://upload.wikimedia.org/wikipedia/en/6/61/Toothpas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3581400"/>
            <a:ext cx="4156239" cy="2544763"/>
          </a:xfrm>
          <a:prstGeom prst="rect">
            <a:avLst/>
          </a:prstGeom>
          <a:noFill/>
        </p:spPr>
      </p:pic>
      <p:pic>
        <p:nvPicPr>
          <p:cNvPr id="26628" name="Picture 4" descr="http://t0.gstatic.com/images?q=tbn:ANd9GcTCaxZgQ7BuQMvgU54AcTirQlwG_4-iqy4Fb31vCmc8EFExlQwT5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667000"/>
            <a:ext cx="3993473" cy="265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Contain: one or </a:t>
            </a:r>
            <a:r>
              <a:rPr lang="en-US" u="sng" dirty="0" smtClean="0"/>
              <a:t>more</a:t>
            </a:r>
            <a:r>
              <a:rPr lang="en-US" dirty="0" smtClean="0"/>
              <a:t> </a:t>
            </a:r>
            <a:r>
              <a:rPr lang="en-US" dirty="0" err="1" smtClean="0"/>
              <a:t>Pb</a:t>
            </a:r>
            <a:r>
              <a:rPr lang="en-US" dirty="0" smtClean="0"/>
              <a:t>, Fe, or Ni combined with S</a:t>
            </a:r>
          </a:p>
          <a:p>
            <a:r>
              <a:rPr lang="en-US" dirty="0" smtClean="0"/>
              <a:t>Examples: Galena (</a:t>
            </a:r>
            <a:r>
              <a:rPr lang="en-US" dirty="0" err="1" smtClean="0"/>
              <a:t>PbS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 descr="http://crystal-cure.com/pics/gal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05200"/>
            <a:ext cx="2857500" cy="2857500"/>
          </a:xfrm>
          <a:prstGeom prst="rect">
            <a:avLst/>
          </a:prstGeom>
          <a:noFill/>
        </p:spPr>
      </p:pic>
      <p:pic>
        <p:nvPicPr>
          <p:cNvPr id="1028" name="Picture 4" descr="http://mo.water.usgs.gov/projects/mining/images/Gale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868612"/>
            <a:ext cx="3813717" cy="3257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Uses: batteries, medicines, electronic parts</a:t>
            </a:r>
          </a:p>
          <a:p>
            <a:endParaRPr lang="en-US" dirty="0"/>
          </a:p>
        </p:txBody>
      </p:sp>
      <p:pic>
        <p:nvPicPr>
          <p:cNvPr id="27650" name="Picture 2" descr="http://1.bp.blogspot.com/_qn_qqQRM40U/TRzqDIQCGKI/AAAAAAAAAhA/LmoFEpmlVZw/s1600/batte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895600"/>
            <a:ext cx="2857500" cy="2857500"/>
          </a:xfrm>
          <a:prstGeom prst="rect">
            <a:avLst/>
          </a:prstGeom>
          <a:noFill/>
        </p:spPr>
      </p:pic>
      <p:pic>
        <p:nvPicPr>
          <p:cNvPr id="27652" name="Picture 4" descr="http://www.homebase.co.uk/wcsstore/homebase/images/71-5349302A71UC558188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895600"/>
            <a:ext cx="2381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Contain: composed of only one element</a:t>
            </a:r>
          </a:p>
          <a:p>
            <a:r>
              <a:rPr lang="en-US" dirty="0" smtClean="0"/>
              <a:t>Examples: gold (Au), silver (Ag), Sulfur (S), Copper (Cu), Iron (Fe), Carbon (as diamonds or graphite)</a:t>
            </a:r>
          </a:p>
        </p:txBody>
      </p:sp>
      <p:pic>
        <p:nvPicPr>
          <p:cNvPr id="6146" name="Picture 2" descr="http://www.collecting-rocks-and-minerals.com/image-files/native-elements-g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9170" y="3429000"/>
            <a:ext cx="2858654" cy="2142547"/>
          </a:xfrm>
          <a:prstGeom prst="rect">
            <a:avLst/>
          </a:prstGeom>
          <a:noFill/>
        </p:spPr>
      </p:pic>
      <p:pic>
        <p:nvPicPr>
          <p:cNvPr id="6148" name="Picture 4" descr="http://www.galleries.com/minerals/elements/silver/sil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624" y="3733800"/>
            <a:ext cx="2885016" cy="2163763"/>
          </a:xfrm>
          <a:prstGeom prst="rect">
            <a:avLst/>
          </a:prstGeom>
          <a:noFill/>
        </p:spPr>
      </p:pic>
      <p:pic>
        <p:nvPicPr>
          <p:cNvPr id="6150" name="Picture 6" descr="http://www.angelo.edu/faculty/kboudrea/molecule_gallery/element016_sulfur/sulfur_roll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1849" y="4429124"/>
            <a:ext cx="3037321" cy="2428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Uses: Jewelry and wiring</a:t>
            </a:r>
          </a:p>
          <a:p>
            <a:endParaRPr lang="en-US" dirty="0"/>
          </a:p>
        </p:txBody>
      </p:sp>
      <p:pic>
        <p:nvPicPr>
          <p:cNvPr id="22530" name="Picture 2" descr="http://www.deathstardesigner.com/wp-content/uploads/2009/11/diamond-jewel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624" y="2597524"/>
            <a:ext cx="3765176" cy="3765176"/>
          </a:xfrm>
          <a:prstGeom prst="rect">
            <a:avLst/>
          </a:prstGeom>
          <a:noFill/>
        </p:spPr>
      </p:pic>
      <p:pic>
        <p:nvPicPr>
          <p:cNvPr id="22532" name="Picture 4" descr="http://www.ancientgreekmedicaltools.info/wp-content/uploads/Dental%20Gold%20Fil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3099" y="1256273"/>
            <a:ext cx="3124200" cy="2082801"/>
          </a:xfrm>
          <a:prstGeom prst="rect">
            <a:avLst/>
          </a:prstGeom>
          <a:noFill/>
        </p:spPr>
      </p:pic>
      <p:pic>
        <p:nvPicPr>
          <p:cNvPr id="22534" name="Picture 6" descr="http://img.ehowcdn.com/article-page-main/ehow/images/a04/jp/j1/extract-gold-computer-circuit-boards-800x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3099" y="4267199"/>
            <a:ext cx="2143125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Contain: O</a:t>
            </a:r>
            <a:r>
              <a:rPr lang="en-US" baseline="-25000" dirty="0" smtClean="0"/>
              <a:t>2</a:t>
            </a:r>
            <a:r>
              <a:rPr lang="en-US" dirty="0" smtClean="0"/>
              <a:t>, C</a:t>
            </a:r>
          </a:p>
          <a:p>
            <a:r>
              <a:rPr lang="en-US" dirty="0" smtClean="0"/>
              <a:t>Examples: calcite (CaCO</a:t>
            </a:r>
            <a:r>
              <a:rPr lang="en-US" baseline="-25000" dirty="0" smtClean="0"/>
              <a:t>3</a:t>
            </a:r>
            <a:r>
              <a:rPr lang="en-US" dirty="0" smtClean="0"/>
              <a:t>), dolomite (CaCO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baseline="-25000" dirty="0" smtClean="0"/>
          </a:p>
          <a:p>
            <a:endParaRPr lang="en-US" dirty="0"/>
          </a:p>
        </p:txBody>
      </p:sp>
      <p:pic>
        <p:nvPicPr>
          <p:cNvPr id="5122" name="Picture 2" descr="http://www.windows2universe.org/earth/geology/images/calcite_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687763"/>
            <a:ext cx="3248025" cy="2438400"/>
          </a:xfrm>
          <a:prstGeom prst="rect">
            <a:avLst/>
          </a:prstGeom>
          <a:noFill/>
        </p:spPr>
      </p:pic>
      <p:pic>
        <p:nvPicPr>
          <p:cNvPr id="5124" name="Picture 4" descr="http://geology.com/minerals/photos/dolomite-granular-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06494"/>
            <a:ext cx="3626224" cy="2719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Uses: fireworks</a:t>
            </a:r>
            <a:r>
              <a:rPr lang="en-US" smtClean="0"/>
              <a:t>, gunpowder</a:t>
            </a:r>
            <a:r>
              <a:rPr lang="en-US" dirty="0" smtClean="0"/>
              <a:t>, cement, building stone</a:t>
            </a:r>
          </a:p>
          <a:p>
            <a:endParaRPr lang="en-US" dirty="0"/>
          </a:p>
        </p:txBody>
      </p:sp>
      <p:pic>
        <p:nvPicPr>
          <p:cNvPr id="23554" name="Picture 2" descr="http://www.skylighter.com/i/Fireworks/Red-Aerial-She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624" y="2947125"/>
            <a:ext cx="2698376" cy="2607249"/>
          </a:xfrm>
          <a:prstGeom prst="rect">
            <a:avLst/>
          </a:prstGeom>
          <a:noFill/>
        </p:spPr>
      </p:pic>
      <p:pic>
        <p:nvPicPr>
          <p:cNvPr id="23556" name="Picture 4" descr="http://www.morris.umn.edu/academic/art/ceramics/Ceramics1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2209800"/>
            <a:ext cx="2171700" cy="2895600"/>
          </a:xfrm>
          <a:prstGeom prst="rect">
            <a:avLst/>
          </a:prstGeom>
          <a:noFill/>
        </p:spPr>
      </p:pic>
      <p:pic>
        <p:nvPicPr>
          <p:cNvPr id="23558" name="Picture 6" descr="https://www.itsparadiseathome.com/skin1/images/texasgrey_proj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697162"/>
            <a:ext cx="2286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Contain: F, </a:t>
            </a:r>
            <a:r>
              <a:rPr lang="en-US" dirty="0" err="1" smtClean="0"/>
              <a:t>Cl</a:t>
            </a:r>
            <a:r>
              <a:rPr lang="en-US" dirty="0" smtClean="0"/>
              <a:t>, I, Br combined with Na, K, Ca</a:t>
            </a:r>
          </a:p>
          <a:p>
            <a:r>
              <a:rPr lang="en-US" dirty="0" smtClean="0"/>
              <a:t>Examples: Halite (</a:t>
            </a:r>
            <a:r>
              <a:rPr lang="en-US" dirty="0" err="1" smtClean="0"/>
              <a:t>NaCl</a:t>
            </a:r>
            <a:r>
              <a:rPr lang="en-US" dirty="0" smtClean="0"/>
              <a:t>), </a:t>
            </a:r>
            <a:r>
              <a:rPr lang="en-US" dirty="0" err="1" smtClean="0"/>
              <a:t>Flourite</a:t>
            </a:r>
            <a:r>
              <a:rPr lang="en-US" dirty="0" smtClean="0"/>
              <a:t> (CaF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098" name="Picture 2" descr="http://www.bestcrystals.com/html/Halite/HAL-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624" y="3886200"/>
            <a:ext cx="4576141" cy="1943100"/>
          </a:xfrm>
          <a:prstGeom prst="rect">
            <a:avLst/>
          </a:prstGeom>
          <a:noFill/>
        </p:spPr>
      </p:pic>
      <p:pic>
        <p:nvPicPr>
          <p:cNvPr id="4100" name="Picture 4" descr="http://mineralminers.com/images/fluorite/mins/flum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497263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Uses: rock salt and fertilizer</a:t>
            </a:r>
          </a:p>
          <a:p>
            <a:endParaRPr lang="en-US" dirty="0"/>
          </a:p>
        </p:txBody>
      </p:sp>
      <p:pic>
        <p:nvPicPr>
          <p:cNvPr id="24578" name="Picture 2" descr="http://www.smilinggardener.com/files/images/amazon/scotts-organic-lawn-fertiliz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895600"/>
            <a:ext cx="2857500" cy="2857500"/>
          </a:xfrm>
          <a:prstGeom prst="rect">
            <a:avLst/>
          </a:prstGeom>
          <a:noFill/>
        </p:spPr>
      </p:pic>
      <p:pic>
        <p:nvPicPr>
          <p:cNvPr id="24580" name="Picture 4" descr="http://www.wcpghan2008.com/wp-content/uploads/2011/02/Sa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95600"/>
            <a:ext cx="3933825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Contain: Al or Fe combined with 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Examples: Corundum (Al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), Magnetite (Fe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3074" name="Picture 2" descr="http://skywalker.cochise.edu/wellerr/mineral/corundum/6corundum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624" y="3465746"/>
            <a:ext cx="3273425" cy="2163529"/>
          </a:xfrm>
          <a:prstGeom prst="rect">
            <a:avLst/>
          </a:prstGeom>
          <a:noFill/>
        </p:spPr>
      </p:pic>
      <p:pic>
        <p:nvPicPr>
          <p:cNvPr id="3076" name="Picture 4" descr="http://i.pbase.com/u33/bjorn_b/upload/21555056.IMG_9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65746"/>
            <a:ext cx="3596901" cy="2396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Uses: abrasives, air crafts</a:t>
            </a:r>
          </a:p>
          <a:p>
            <a:endParaRPr lang="en-US" dirty="0"/>
          </a:p>
        </p:txBody>
      </p:sp>
      <p:pic>
        <p:nvPicPr>
          <p:cNvPr id="25602" name="Picture 2" descr="http://www.triamericasteel.com/Images/stainless%20ste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624" y="2133600"/>
            <a:ext cx="3429000" cy="3429001"/>
          </a:xfrm>
          <a:prstGeom prst="rect">
            <a:avLst/>
          </a:prstGeom>
          <a:noFill/>
        </p:spPr>
      </p:pic>
      <p:pic>
        <p:nvPicPr>
          <p:cNvPr id="25604" name="Picture 4" descr="http://www.acegames.us/forum/attachments/free-pc-wallpapers/136490d1246713643t-aircraft-wallpapers-35_aircrafts_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24435"/>
            <a:ext cx="3041276" cy="2280957"/>
          </a:xfrm>
          <a:prstGeom prst="rect">
            <a:avLst/>
          </a:prstGeom>
          <a:noFill/>
        </p:spPr>
      </p:pic>
      <p:pic>
        <p:nvPicPr>
          <p:cNvPr id="25606" name="Picture 6" descr="http://image.ec21.com/image/chenggongtrade/OF0000259430_1/Sell_Corundum_ceramic_Abrasive_Chip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35120"/>
            <a:ext cx="3054724" cy="2291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al">
  <a:themeElements>
    <a:clrScheme name="Metal">
      <a:dk1>
        <a:sysClr val="windowText" lastClr="000000"/>
      </a:dk1>
      <a:lt1>
        <a:sysClr val="window" lastClr="FFFFFF"/>
      </a:lt1>
      <a:dk2>
        <a:srgbClr val="32363B"/>
      </a:dk2>
      <a:lt2>
        <a:srgbClr val="CACFD3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Metal">
      <a:majorFont>
        <a:latin typeface="Eurostile"/>
        <a:ea typeface=""/>
        <a:cs typeface=""/>
        <a:font script="Jpan" typeface="ＭＳ Ｐゴシック"/>
      </a:majorFont>
      <a:minorFont>
        <a:latin typeface="Eurostile"/>
        <a:ea typeface=""/>
        <a:cs typeface=""/>
        <a:font script="Jpan" typeface="ＭＳ Ｐゴシック"/>
      </a:minorFont>
    </a:fontScheme>
    <a:fmtScheme name="Metal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38100" dist="12700" dir="5400000" rotWithShape="0">
              <a:srgbClr val="FFFFFF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3000000"/>
            </a:lightRig>
          </a:scene3d>
          <a:sp3d contourW="15875" prstMaterial="matte">
            <a:bevelT w="63500" h="50800" prst="angle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Metal.thmx</Template>
  <TotalTime>43</TotalTime>
  <Words>189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Metal</vt:lpstr>
      <vt:lpstr>Classes of Non-Silicates</vt:lpstr>
      <vt:lpstr>Native Elements</vt:lpstr>
      <vt:lpstr>Native Elements</vt:lpstr>
      <vt:lpstr>Carbonates</vt:lpstr>
      <vt:lpstr>Carbonates</vt:lpstr>
      <vt:lpstr>Halides</vt:lpstr>
      <vt:lpstr>Halides</vt:lpstr>
      <vt:lpstr>Oxides</vt:lpstr>
      <vt:lpstr>Oxides</vt:lpstr>
      <vt:lpstr>Sulfates</vt:lpstr>
      <vt:lpstr>Sulfates</vt:lpstr>
      <vt:lpstr>Sulfides</vt:lpstr>
      <vt:lpstr>Sulfides</vt:lpstr>
    </vt:vector>
  </TitlesOfParts>
  <Company>University of Illinois Urbana-Champaign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 of Non-Silicates</dc:title>
  <dc:creator>Amanda Peters</dc:creator>
  <cp:lastModifiedBy>Oconee Co Schools</cp:lastModifiedBy>
  <cp:revision>7</cp:revision>
  <dcterms:created xsi:type="dcterms:W3CDTF">2011-09-08T11:52:48Z</dcterms:created>
  <dcterms:modified xsi:type="dcterms:W3CDTF">2012-01-20T20:11:37Z</dcterms:modified>
</cp:coreProperties>
</file>