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445E6-121A-4DED-9D81-47B62C4002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5C76-9B63-436A-A2B2-55CF5B59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4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D7B4C75-614A-4D5F-B426-5CC8384A5060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 smtClean="0"/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5872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C96BD31-0FD9-46AB-8623-376A78C15882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66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5F45F4C-6E8B-415D-986F-25A1B26BC49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en-US" altLang="en-US" smtClean="0"/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7715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52DA9CA-3A6F-4829-813A-DB7A13365C30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94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97C501E-4753-4588-9307-06E00F156A1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en-US" altLang="en-US" smtClean="0"/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7920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22A5F0E-E3EE-4842-B7B4-4CC789C2CF32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03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23DEC6E-08E3-45D6-86C4-2318DE7204A6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 smtClean="0"/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6077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6A68B67-6FCA-4A97-9E50-88E0CB4843EB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1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D5B06B3-6CFD-4DB5-903C-9F595250D90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471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DA029C7-C7F9-4C69-94C3-89F24098A9E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0646546-0C63-473D-A4A4-19BE2B2F36F8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33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FB871FB-BA15-4C2A-86C2-22E027FF4D7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D6CBE91-EAE2-4A76-B00A-F921658BBCC7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69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5390CCD-E238-41DE-BE30-7F0BE5B4902C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054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CEACD4C-B12D-4AB5-8A0B-4DD762538DA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171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194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CB4D4D0-1AB9-43F7-BA13-250F52FCB1F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173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968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50FE344-969B-4AD2-BDDE-8FE503119AC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494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1B3C-44B7-4497-8933-55FFCD6E9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1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23AB1-0A58-46CD-9409-9DEC8FA29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35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E715-F35B-4DE9-948F-05AA00557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16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9989-D80C-45C2-85E2-20C7219D2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4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C8C2-5B7C-44B0-A082-AA574FA37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22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AD02-6A8A-455E-A919-BC1DDE99A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97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D464-332B-479A-A588-63E30A493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20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9C90-F1F9-4442-AED2-9F4B8976E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8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A5EFD-735B-4DBF-BED8-078CB51AF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49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0E10-F7F1-417B-8C66-765762B4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2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EFB7-5E89-4097-81A7-306FE46B94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7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7BDC-5E93-4D8B-9AAC-E5EA0D3B8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9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638E-6BC6-458F-87B7-BB0E4D0A6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650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C720-BC79-4D8D-8962-CCFEA2329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07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17F4-BF09-4533-A307-98FEAA598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55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0340-B268-4ECE-B573-7E936AFFF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3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2B3E-670A-4FD9-93C6-B4A29860A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01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3357-997F-49B9-B4A6-9092D1B00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76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B8C9-D22A-445F-9231-765A42F2B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0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3A43A-74A7-40EE-8A1C-40A5B0437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840D-DF82-4037-A5FC-837C9B494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AB10-E82E-4D4A-BF94-2EDCB4DD8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8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8C083B-0357-43E9-9C7F-96E8CA3BACB0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/>
              <a:t>copyright cmassengale</a:t>
            </a: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1"/>
            <a:ext cx="25357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64F7AF-58E9-468B-8EA4-28B3FE292E75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70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647C4F9B-AF7F-4900-B95E-A3E47FC985D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209800" y="1585913"/>
            <a:ext cx="71628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8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2449411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F75C959B-84D4-4C4A-8059-901258AE056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- double helix</a:t>
            </a:r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2362200" y="685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1765301" y="990601"/>
            <a:ext cx="2930525" cy="5851525"/>
            <a:chOff x="152" y="624"/>
            <a:chExt cx="1846" cy="3686"/>
          </a:xfrm>
        </p:grpSpPr>
        <p:sp>
          <p:nvSpPr>
            <p:cNvPr id="176185" name="Line 5"/>
            <p:cNvSpPr>
              <a:spLocks noChangeShapeType="1"/>
            </p:cNvSpPr>
            <p:nvPr/>
          </p:nvSpPr>
          <p:spPr bwMode="auto">
            <a:xfrm flipV="1">
              <a:off x="1536" y="1998"/>
              <a:ext cx="414" cy="25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6" name="Line 6"/>
            <p:cNvSpPr>
              <a:spLocks noChangeShapeType="1"/>
            </p:cNvSpPr>
            <p:nvPr/>
          </p:nvSpPr>
          <p:spPr bwMode="auto">
            <a:xfrm flipV="1">
              <a:off x="1536" y="3342"/>
              <a:ext cx="462" cy="25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7" name="Oval 7"/>
            <p:cNvSpPr>
              <a:spLocks noChangeArrowheads="1"/>
            </p:cNvSpPr>
            <p:nvPr/>
          </p:nvSpPr>
          <p:spPr bwMode="auto">
            <a:xfrm>
              <a:off x="200" y="2600"/>
              <a:ext cx="510" cy="558"/>
            </a:xfrm>
            <a:prstGeom prst="ellipse">
              <a:avLst/>
            </a:prstGeom>
            <a:solidFill>
              <a:srgbClr val="FAFD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8" name="Oval 8"/>
            <p:cNvSpPr>
              <a:spLocks noChangeArrowheads="1"/>
            </p:cNvSpPr>
            <p:nvPr/>
          </p:nvSpPr>
          <p:spPr bwMode="auto">
            <a:xfrm>
              <a:off x="152" y="3752"/>
              <a:ext cx="510" cy="558"/>
            </a:xfrm>
            <a:prstGeom prst="ellipse">
              <a:avLst/>
            </a:prstGeom>
            <a:solidFill>
              <a:srgbClr val="FAFD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9" name="Oval 9"/>
            <p:cNvSpPr>
              <a:spLocks noChangeArrowheads="1"/>
            </p:cNvSpPr>
            <p:nvPr/>
          </p:nvSpPr>
          <p:spPr bwMode="auto">
            <a:xfrm>
              <a:off x="200" y="1400"/>
              <a:ext cx="510" cy="558"/>
            </a:xfrm>
            <a:prstGeom prst="ellipse">
              <a:avLst/>
            </a:prstGeom>
            <a:solidFill>
              <a:srgbClr val="FAFD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0" name="Line 10"/>
            <p:cNvSpPr>
              <a:spLocks noChangeShapeType="1"/>
            </p:cNvSpPr>
            <p:nvPr/>
          </p:nvSpPr>
          <p:spPr bwMode="auto">
            <a:xfrm>
              <a:off x="624" y="1824"/>
              <a:ext cx="366" cy="174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1" name="Line 11"/>
            <p:cNvSpPr>
              <a:spLocks noChangeShapeType="1"/>
            </p:cNvSpPr>
            <p:nvPr/>
          </p:nvSpPr>
          <p:spPr bwMode="auto">
            <a:xfrm flipH="1" flipV="1">
              <a:off x="990" y="1998"/>
              <a:ext cx="82" cy="32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2" name="Line 12"/>
            <p:cNvSpPr>
              <a:spLocks noChangeShapeType="1"/>
            </p:cNvSpPr>
            <p:nvPr/>
          </p:nvSpPr>
          <p:spPr bwMode="auto">
            <a:xfrm flipH="1" flipV="1">
              <a:off x="990" y="3294"/>
              <a:ext cx="82" cy="37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3" name="Line 13"/>
            <p:cNvSpPr>
              <a:spLocks noChangeShapeType="1"/>
            </p:cNvSpPr>
            <p:nvPr/>
          </p:nvSpPr>
          <p:spPr bwMode="auto">
            <a:xfrm flipH="1" flipV="1">
              <a:off x="654" y="3054"/>
              <a:ext cx="306" cy="25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4" name="Line 14"/>
            <p:cNvSpPr>
              <a:spLocks noChangeShapeType="1"/>
            </p:cNvSpPr>
            <p:nvPr/>
          </p:nvSpPr>
          <p:spPr bwMode="auto">
            <a:xfrm flipV="1">
              <a:off x="688" y="2526"/>
              <a:ext cx="494" cy="22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5" name="Line 15"/>
            <p:cNvSpPr>
              <a:spLocks noChangeShapeType="1"/>
            </p:cNvSpPr>
            <p:nvPr/>
          </p:nvSpPr>
          <p:spPr bwMode="auto">
            <a:xfrm flipV="1">
              <a:off x="624" y="3870"/>
              <a:ext cx="558" cy="21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6" name="Line 16"/>
            <p:cNvSpPr>
              <a:spLocks noChangeShapeType="1"/>
            </p:cNvSpPr>
            <p:nvPr/>
          </p:nvSpPr>
          <p:spPr bwMode="auto">
            <a:xfrm>
              <a:off x="592" y="4240"/>
              <a:ext cx="206" cy="6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97" name="Rectangle 17"/>
            <p:cNvSpPr>
              <a:spLocks noChangeArrowheads="1"/>
            </p:cNvSpPr>
            <p:nvPr/>
          </p:nvSpPr>
          <p:spPr bwMode="auto">
            <a:xfrm>
              <a:off x="327" y="2698"/>
              <a:ext cx="26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6198" name="Rectangle 18"/>
            <p:cNvSpPr>
              <a:spLocks noChangeArrowheads="1"/>
            </p:cNvSpPr>
            <p:nvPr/>
          </p:nvSpPr>
          <p:spPr bwMode="auto">
            <a:xfrm>
              <a:off x="327" y="1498"/>
              <a:ext cx="26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6199" name="Rectangle 19"/>
            <p:cNvSpPr>
              <a:spLocks noChangeArrowheads="1"/>
            </p:cNvSpPr>
            <p:nvPr/>
          </p:nvSpPr>
          <p:spPr bwMode="auto">
            <a:xfrm>
              <a:off x="278" y="3850"/>
              <a:ext cx="26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6200" name="Line 20"/>
            <p:cNvSpPr>
              <a:spLocks noChangeShapeType="1"/>
            </p:cNvSpPr>
            <p:nvPr/>
          </p:nvSpPr>
          <p:spPr bwMode="auto">
            <a:xfrm flipV="1">
              <a:off x="688" y="1326"/>
              <a:ext cx="494" cy="22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201" name="Rectangle 21"/>
            <p:cNvSpPr>
              <a:spLocks noChangeArrowheads="1"/>
            </p:cNvSpPr>
            <p:nvPr/>
          </p:nvSpPr>
          <p:spPr bwMode="auto">
            <a:xfrm>
              <a:off x="1248" y="67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 b="1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6202" name="Rectangle 22"/>
            <p:cNvSpPr>
              <a:spLocks noChangeArrowheads="1"/>
            </p:cNvSpPr>
            <p:nvPr/>
          </p:nvSpPr>
          <p:spPr bwMode="auto">
            <a:xfrm>
              <a:off x="1248" y="187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 b="1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6203" name="Rectangle 23"/>
            <p:cNvSpPr>
              <a:spLocks noChangeArrowheads="1"/>
            </p:cNvSpPr>
            <p:nvPr/>
          </p:nvSpPr>
          <p:spPr bwMode="auto">
            <a:xfrm>
              <a:off x="1248" y="321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 b="1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6204" name="Rectangle 24"/>
            <p:cNvSpPr>
              <a:spLocks noChangeArrowheads="1"/>
            </p:cNvSpPr>
            <p:nvPr/>
          </p:nvSpPr>
          <p:spPr bwMode="auto">
            <a:xfrm>
              <a:off x="1526" y="2016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6205" name="Rectangle 25"/>
            <p:cNvSpPr>
              <a:spLocks noChangeArrowheads="1"/>
            </p:cNvSpPr>
            <p:nvPr/>
          </p:nvSpPr>
          <p:spPr bwMode="auto">
            <a:xfrm>
              <a:off x="1574" y="2496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76206" name="Rectangle 26"/>
            <p:cNvSpPr>
              <a:spLocks noChangeArrowheads="1"/>
            </p:cNvSpPr>
            <p:nvPr/>
          </p:nvSpPr>
          <p:spPr bwMode="auto">
            <a:xfrm>
              <a:off x="1094" y="2592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6207" name="Rectangle 27"/>
            <p:cNvSpPr>
              <a:spLocks noChangeArrowheads="1"/>
            </p:cNvSpPr>
            <p:nvPr/>
          </p:nvSpPr>
          <p:spPr bwMode="auto">
            <a:xfrm>
              <a:off x="902" y="2256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76208" name="Rectangle 28"/>
            <p:cNvSpPr>
              <a:spLocks noChangeArrowheads="1"/>
            </p:cNvSpPr>
            <p:nvPr/>
          </p:nvSpPr>
          <p:spPr bwMode="auto">
            <a:xfrm>
              <a:off x="902" y="1824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6209" name="Rectangle 29"/>
            <p:cNvSpPr>
              <a:spLocks noChangeArrowheads="1"/>
            </p:cNvSpPr>
            <p:nvPr/>
          </p:nvSpPr>
          <p:spPr bwMode="auto">
            <a:xfrm>
              <a:off x="950" y="3120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6210" name="Rectangle 30"/>
            <p:cNvSpPr>
              <a:spLocks noChangeArrowheads="1"/>
            </p:cNvSpPr>
            <p:nvPr/>
          </p:nvSpPr>
          <p:spPr bwMode="auto">
            <a:xfrm>
              <a:off x="1094" y="3936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6211" name="Rectangle 31"/>
            <p:cNvSpPr>
              <a:spLocks noChangeArrowheads="1"/>
            </p:cNvSpPr>
            <p:nvPr/>
          </p:nvSpPr>
          <p:spPr bwMode="auto">
            <a:xfrm>
              <a:off x="1046" y="1392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6212" name="Line 32"/>
            <p:cNvSpPr>
              <a:spLocks noChangeShapeType="1"/>
            </p:cNvSpPr>
            <p:nvPr/>
          </p:nvSpPr>
          <p:spPr bwMode="auto">
            <a:xfrm flipH="1" flipV="1">
              <a:off x="990" y="798"/>
              <a:ext cx="82" cy="32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213" name="Line 33"/>
            <p:cNvSpPr>
              <a:spLocks noChangeShapeType="1"/>
            </p:cNvSpPr>
            <p:nvPr/>
          </p:nvSpPr>
          <p:spPr bwMode="auto">
            <a:xfrm>
              <a:off x="688" y="640"/>
              <a:ext cx="302" cy="15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214" name="Rectangle 34"/>
            <p:cNvSpPr>
              <a:spLocks noChangeArrowheads="1"/>
            </p:cNvSpPr>
            <p:nvPr/>
          </p:nvSpPr>
          <p:spPr bwMode="auto">
            <a:xfrm>
              <a:off x="950" y="624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6215" name="AutoShape 35"/>
            <p:cNvSpPr>
              <a:spLocks noChangeArrowheads="1"/>
            </p:cNvSpPr>
            <p:nvPr/>
          </p:nvSpPr>
          <p:spPr bwMode="auto">
            <a:xfrm>
              <a:off x="1056" y="3408"/>
              <a:ext cx="526" cy="478"/>
            </a:xfrm>
            <a:prstGeom prst="pentagon">
              <a:avLst/>
            </a:prstGeom>
            <a:solidFill>
              <a:srgbClr val="00CC99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216" name="AutoShape 36"/>
            <p:cNvSpPr>
              <a:spLocks noChangeArrowheads="1"/>
            </p:cNvSpPr>
            <p:nvPr/>
          </p:nvSpPr>
          <p:spPr bwMode="auto">
            <a:xfrm>
              <a:off x="1056" y="2064"/>
              <a:ext cx="526" cy="478"/>
            </a:xfrm>
            <a:prstGeom prst="pentagon">
              <a:avLst/>
            </a:prstGeom>
            <a:solidFill>
              <a:srgbClr val="00CC99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217" name="AutoShape 37"/>
            <p:cNvSpPr>
              <a:spLocks noChangeArrowheads="1"/>
            </p:cNvSpPr>
            <p:nvPr/>
          </p:nvSpPr>
          <p:spPr bwMode="auto">
            <a:xfrm>
              <a:off x="1056" y="864"/>
              <a:ext cx="526" cy="478"/>
            </a:xfrm>
            <a:prstGeom prst="pentagon">
              <a:avLst/>
            </a:prstGeom>
            <a:solidFill>
              <a:srgbClr val="00CC99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7391401" y="1039814"/>
            <a:ext cx="2955925" cy="5789613"/>
            <a:chOff x="3696" y="655"/>
            <a:chExt cx="1862" cy="3647"/>
          </a:xfrm>
        </p:grpSpPr>
        <p:sp>
          <p:nvSpPr>
            <p:cNvPr id="176152" name="Line 39"/>
            <p:cNvSpPr>
              <a:spLocks noChangeShapeType="1"/>
            </p:cNvSpPr>
            <p:nvPr/>
          </p:nvSpPr>
          <p:spPr bwMode="auto">
            <a:xfrm>
              <a:off x="3696" y="2256"/>
              <a:ext cx="526" cy="23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3" name="Line 40"/>
            <p:cNvSpPr>
              <a:spLocks noChangeShapeType="1"/>
            </p:cNvSpPr>
            <p:nvPr/>
          </p:nvSpPr>
          <p:spPr bwMode="auto">
            <a:xfrm>
              <a:off x="3696" y="3072"/>
              <a:ext cx="478" cy="38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4" name="Oval 41"/>
            <p:cNvSpPr>
              <a:spLocks noChangeArrowheads="1"/>
            </p:cNvSpPr>
            <p:nvPr/>
          </p:nvSpPr>
          <p:spPr bwMode="auto">
            <a:xfrm>
              <a:off x="5000" y="3704"/>
              <a:ext cx="510" cy="558"/>
            </a:xfrm>
            <a:prstGeom prst="ellipse">
              <a:avLst/>
            </a:prstGeom>
            <a:solidFill>
              <a:srgbClr val="FAFD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5" name="Oval 42"/>
            <p:cNvSpPr>
              <a:spLocks noChangeArrowheads="1"/>
            </p:cNvSpPr>
            <p:nvPr/>
          </p:nvSpPr>
          <p:spPr bwMode="auto">
            <a:xfrm>
              <a:off x="5048" y="2697"/>
              <a:ext cx="510" cy="558"/>
            </a:xfrm>
            <a:prstGeom prst="ellipse">
              <a:avLst/>
            </a:prstGeom>
            <a:solidFill>
              <a:srgbClr val="FAFD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6" name="Oval 43"/>
            <p:cNvSpPr>
              <a:spLocks noChangeArrowheads="1"/>
            </p:cNvSpPr>
            <p:nvPr/>
          </p:nvSpPr>
          <p:spPr bwMode="auto">
            <a:xfrm>
              <a:off x="4952" y="1401"/>
              <a:ext cx="510" cy="558"/>
            </a:xfrm>
            <a:prstGeom prst="ellipse">
              <a:avLst/>
            </a:prstGeom>
            <a:solidFill>
              <a:srgbClr val="FAFD00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7" name="Line 44"/>
            <p:cNvSpPr>
              <a:spLocks noChangeShapeType="1"/>
            </p:cNvSpPr>
            <p:nvPr/>
          </p:nvSpPr>
          <p:spPr bwMode="auto">
            <a:xfrm>
              <a:off x="4704" y="3424"/>
              <a:ext cx="46" cy="27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8" name="Line 45"/>
            <p:cNvSpPr>
              <a:spLocks noChangeShapeType="1"/>
            </p:cNvSpPr>
            <p:nvPr/>
          </p:nvSpPr>
          <p:spPr bwMode="auto">
            <a:xfrm>
              <a:off x="4752" y="2465"/>
              <a:ext cx="0" cy="36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59" name="Line 46"/>
            <p:cNvSpPr>
              <a:spLocks noChangeShapeType="1"/>
            </p:cNvSpPr>
            <p:nvPr/>
          </p:nvSpPr>
          <p:spPr bwMode="auto">
            <a:xfrm>
              <a:off x="4704" y="3696"/>
              <a:ext cx="318" cy="12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0" name="Line 47"/>
            <p:cNvSpPr>
              <a:spLocks noChangeShapeType="1"/>
            </p:cNvSpPr>
            <p:nvPr/>
          </p:nvSpPr>
          <p:spPr bwMode="auto">
            <a:xfrm>
              <a:off x="4752" y="2785"/>
              <a:ext cx="334" cy="94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1" name="Line 48"/>
            <p:cNvSpPr>
              <a:spLocks noChangeShapeType="1"/>
            </p:cNvSpPr>
            <p:nvPr/>
          </p:nvSpPr>
          <p:spPr bwMode="auto">
            <a:xfrm flipV="1">
              <a:off x="4624" y="1902"/>
              <a:ext cx="398" cy="32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2" name="Line 49"/>
            <p:cNvSpPr>
              <a:spLocks noChangeShapeType="1"/>
            </p:cNvSpPr>
            <p:nvPr/>
          </p:nvSpPr>
          <p:spPr bwMode="auto">
            <a:xfrm flipV="1">
              <a:off x="4576" y="3006"/>
              <a:ext cx="446" cy="17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3" name="Line 50"/>
            <p:cNvSpPr>
              <a:spLocks noChangeShapeType="1"/>
            </p:cNvSpPr>
            <p:nvPr/>
          </p:nvSpPr>
          <p:spPr bwMode="auto">
            <a:xfrm flipH="1">
              <a:off x="4638" y="4096"/>
              <a:ext cx="370" cy="206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4" name="Rectangle 51"/>
            <p:cNvSpPr>
              <a:spLocks noChangeArrowheads="1"/>
            </p:cNvSpPr>
            <p:nvPr/>
          </p:nvSpPr>
          <p:spPr bwMode="auto">
            <a:xfrm>
              <a:off x="5079" y="1499"/>
              <a:ext cx="26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6165" name="Rectangle 52"/>
            <p:cNvSpPr>
              <a:spLocks noChangeArrowheads="1"/>
            </p:cNvSpPr>
            <p:nvPr/>
          </p:nvSpPr>
          <p:spPr bwMode="auto">
            <a:xfrm>
              <a:off x="5174" y="2795"/>
              <a:ext cx="26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6166" name="Rectangle 53"/>
            <p:cNvSpPr>
              <a:spLocks noChangeArrowheads="1"/>
            </p:cNvSpPr>
            <p:nvPr/>
          </p:nvSpPr>
          <p:spPr bwMode="auto">
            <a:xfrm>
              <a:off x="5127" y="3802"/>
              <a:ext cx="26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6167" name="Line 54"/>
            <p:cNvSpPr>
              <a:spLocks noChangeShapeType="1"/>
            </p:cNvSpPr>
            <p:nvPr/>
          </p:nvSpPr>
          <p:spPr bwMode="auto">
            <a:xfrm flipH="1" flipV="1">
              <a:off x="4638" y="1518"/>
              <a:ext cx="322" cy="178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8" name="Line 55"/>
            <p:cNvSpPr>
              <a:spLocks noChangeShapeType="1"/>
            </p:cNvSpPr>
            <p:nvPr/>
          </p:nvSpPr>
          <p:spPr bwMode="auto">
            <a:xfrm>
              <a:off x="4656" y="1217"/>
              <a:ext cx="0" cy="30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69" name="Rectangle 56"/>
            <p:cNvSpPr>
              <a:spLocks noChangeArrowheads="1"/>
            </p:cNvSpPr>
            <p:nvPr/>
          </p:nvSpPr>
          <p:spPr bwMode="auto">
            <a:xfrm>
              <a:off x="4368" y="364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 b="1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6170" name="Rectangle 57"/>
            <p:cNvSpPr>
              <a:spLocks noChangeArrowheads="1"/>
            </p:cNvSpPr>
            <p:nvPr/>
          </p:nvSpPr>
          <p:spPr bwMode="auto">
            <a:xfrm>
              <a:off x="4416" y="268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 b="1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6171" name="Rectangle 58"/>
            <p:cNvSpPr>
              <a:spLocks noChangeArrowheads="1"/>
            </p:cNvSpPr>
            <p:nvPr/>
          </p:nvSpPr>
          <p:spPr bwMode="auto">
            <a:xfrm>
              <a:off x="4320" y="144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800" b="1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6172" name="Rectangle 59"/>
            <p:cNvSpPr>
              <a:spLocks noChangeArrowheads="1"/>
            </p:cNvSpPr>
            <p:nvPr/>
          </p:nvSpPr>
          <p:spPr bwMode="auto">
            <a:xfrm>
              <a:off x="4022" y="2497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6173" name="Rectangle 60"/>
            <p:cNvSpPr>
              <a:spLocks noChangeArrowheads="1"/>
            </p:cNvSpPr>
            <p:nvPr/>
          </p:nvSpPr>
          <p:spPr bwMode="auto">
            <a:xfrm>
              <a:off x="4070" y="2065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76174" name="Rectangle 61"/>
            <p:cNvSpPr>
              <a:spLocks noChangeArrowheads="1"/>
            </p:cNvSpPr>
            <p:nvPr/>
          </p:nvSpPr>
          <p:spPr bwMode="auto">
            <a:xfrm>
              <a:off x="4502" y="2017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6175" name="Rectangle 62"/>
            <p:cNvSpPr>
              <a:spLocks noChangeArrowheads="1"/>
            </p:cNvSpPr>
            <p:nvPr/>
          </p:nvSpPr>
          <p:spPr bwMode="auto">
            <a:xfrm>
              <a:off x="4742" y="2304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76176" name="Rectangle 63"/>
            <p:cNvSpPr>
              <a:spLocks noChangeArrowheads="1"/>
            </p:cNvSpPr>
            <p:nvPr/>
          </p:nvSpPr>
          <p:spPr bwMode="auto">
            <a:xfrm>
              <a:off x="4742" y="2641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6177" name="Rectangle 64"/>
            <p:cNvSpPr>
              <a:spLocks noChangeArrowheads="1"/>
            </p:cNvSpPr>
            <p:nvPr/>
          </p:nvSpPr>
          <p:spPr bwMode="auto">
            <a:xfrm>
              <a:off x="4646" y="3744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6178" name="Rectangle 65"/>
            <p:cNvSpPr>
              <a:spLocks noChangeArrowheads="1"/>
            </p:cNvSpPr>
            <p:nvPr/>
          </p:nvSpPr>
          <p:spPr bwMode="auto">
            <a:xfrm>
              <a:off x="4502" y="2976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6179" name="Rectangle 66"/>
            <p:cNvSpPr>
              <a:spLocks noChangeArrowheads="1"/>
            </p:cNvSpPr>
            <p:nvPr/>
          </p:nvSpPr>
          <p:spPr bwMode="auto">
            <a:xfrm>
              <a:off x="4550" y="1537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6180" name="Line 67"/>
            <p:cNvSpPr>
              <a:spLocks noChangeShapeType="1"/>
            </p:cNvSpPr>
            <p:nvPr/>
          </p:nvSpPr>
          <p:spPr bwMode="auto">
            <a:xfrm flipV="1">
              <a:off x="4528" y="655"/>
              <a:ext cx="398" cy="322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1" name="Rectangle 68"/>
            <p:cNvSpPr>
              <a:spLocks noChangeArrowheads="1"/>
            </p:cNvSpPr>
            <p:nvPr/>
          </p:nvSpPr>
          <p:spPr bwMode="auto">
            <a:xfrm>
              <a:off x="4406" y="721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600" b="1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6182" name="AutoShape 69"/>
            <p:cNvSpPr>
              <a:spLocks noChangeArrowheads="1"/>
            </p:cNvSpPr>
            <p:nvPr/>
          </p:nvSpPr>
          <p:spPr bwMode="auto">
            <a:xfrm rot="10680000">
              <a:off x="4177" y="3169"/>
              <a:ext cx="526" cy="478"/>
            </a:xfrm>
            <a:prstGeom prst="pentagon">
              <a:avLst/>
            </a:prstGeom>
            <a:solidFill>
              <a:srgbClr val="00CC99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3" name="AutoShape 70"/>
            <p:cNvSpPr>
              <a:spLocks noChangeArrowheads="1"/>
            </p:cNvSpPr>
            <p:nvPr/>
          </p:nvSpPr>
          <p:spPr bwMode="auto">
            <a:xfrm rot="10680000">
              <a:off x="4225" y="2210"/>
              <a:ext cx="526" cy="478"/>
            </a:xfrm>
            <a:prstGeom prst="pentagon">
              <a:avLst/>
            </a:prstGeom>
            <a:solidFill>
              <a:srgbClr val="00CC99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84" name="AutoShape 71"/>
            <p:cNvSpPr>
              <a:spLocks noChangeArrowheads="1"/>
            </p:cNvSpPr>
            <p:nvPr/>
          </p:nvSpPr>
          <p:spPr bwMode="auto">
            <a:xfrm rot="10680000">
              <a:off x="4129" y="962"/>
              <a:ext cx="526" cy="478"/>
            </a:xfrm>
            <a:prstGeom prst="pentagon">
              <a:avLst/>
            </a:prstGeom>
            <a:solidFill>
              <a:srgbClr val="00CC99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352" name="Group 72"/>
          <p:cNvGrpSpPr>
            <a:grpSpLocks/>
          </p:cNvGrpSpPr>
          <p:nvPr/>
        </p:nvGrpSpPr>
        <p:grpSpPr bwMode="auto">
          <a:xfrm>
            <a:off x="4414837" y="2309813"/>
            <a:ext cx="3175000" cy="1346200"/>
            <a:chOff x="1821" y="1455"/>
            <a:chExt cx="2000" cy="848"/>
          </a:xfrm>
        </p:grpSpPr>
        <p:sp>
          <p:nvSpPr>
            <p:cNvPr id="176144" name="AutoShape 73"/>
            <p:cNvSpPr>
              <a:spLocks noChangeArrowheads="1"/>
            </p:cNvSpPr>
            <p:nvPr/>
          </p:nvSpPr>
          <p:spPr bwMode="auto">
            <a:xfrm>
              <a:off x="2243" y="1736"/>
              <a:ext cx="569" cy="547"/>
            </a:xfrm>
            <a:prstGeom prst="hexagon">
              <a:avLst>
                <a:gd name="adj" fmla="val 26001"/>
                <a:gd name="vf" fmla="val 115470"/>
              </a:avLst>
            </a:prstGeom>
            <a:solidFill>
              <a:srgbClr val="9234DB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5" name="AutoShape 74"/>
            <p:cNvSpPr>
              <a:spLocks noChangeArrowheads="1"/>
            </p:cNvSpPr>
            <p:nvPr/>
          </p:nvSpPr>
          <p:spPr bwMode="auto">
            <a:xfrm>
              <a:off x="3252" y="1736"/>
              <a:ext cx="569" cy="547"/>
            </a:xfrm>
            <a:prstGeom prst="hexagon">
              <a:avLst>
                <a:gd name="adj" fmla="val 26001"/>
                <a:gd name="vf" fmla="val 115470"/>
              </a:avLst>
            </a:prstGeom>
            <a:solidFill>
              <a:srgbClr val="3333CC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6" name="Line 75"/>
            <p:cNvSpPr>
              <a:spLocks noChangeShapeType="1"/>
            </p:cNvSpPr>
            <p:nvPr/>
          </p:nvSpPr>
          <p:spPr bwMode="auto">
            <a:xfrm>
              <a:off x="2697" y="1719"/>
              <a:ext cx="670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7" name="Line 76"/>
            <p:cNvSpPr>
              <a:spLocks noChangeShapeType="1"/>
            </p:cNvSpPr>
            <p:nvPr/>
          </p:nvSpPr>
          <p:spPr bwMode="auto">
            <a:xfrm>
              <a:off x="2849" y="2037"/>
              <a:ext cx="368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8" name="Line 77"/>
            <p:cNvSpPr>
              <a:spLocks noChangeShapeType="1"/>
            </p:cNvSpPr>
            <p:nvPr/>
          </p:nvSpPr>
          <p:spPr bwMode="auto">
            <a:xfrm>
              <a:off x="2697" y="2303"/>
              <a:ext cx="670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9" name="Rectangle 78"/>
            <p:cNvSpPr>
              <a:spLocks noChangeArrowheads="1"/>
            </p:cNvSpPr>
            <p:nvPr/>
          </p:nvSpPr>
          <p:spPr bwMode="auto">
            <a:xfrm>
              <a:off x="2374" y="1836"/>
              <a:ext cx="291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6150" name="Rectangle 79"/>
            <p:cNvSpPr>
              <a:spLocks noChangeArrowheads="1"/>
            </p:cNvSpPr>
            <p:nvPr/>
          </p:nvSpPr>
          <p:spPr bwMode="auto">
            <a:xfrm>
              <a:off x="3383" y="1783"/>
              <a:ext cx="27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76151" name="AutoShape 80"/>
            <p:cNvSpPr>
              <a:spLocks noChangeArrowheads="1"/>
            </p:cNvSpPr>
            <p:nvPr/>
          </p:nvSpPr>
          <p:spPr bwMode="auto">
            <a:xfrm rot="-3660000">
              <a:off x="1781" y="1495"/>
              <a:ext cx="582" cy="502"/>
            </a:xfrm>
            <a:prstGeom prst="pentagon">
              <a:avLst/>
            </a:prstGeom>
            <a:solidFill>
              <a:srgbClr val="9234DB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361" name="Group 81"/>
          <p:cNvGrpSpPr>
            <a:grpSpLocks/>
          </p:cNvGrpSpPr>
          <p:nvPr/>
        </p:nvGrpSpPr>
        <p:grpSpPr bwMode="auto">
          <a:xfrm>
            <a:off x="4521201" y="4140201"/>
            <a:ext cx="3065463" cy="1165225"/>
            <a:chOff x="1888" y="2608"/>
            <a:chExt cx="1931" cy="734"/>
          </a:xfrm>
        </p:grpSpPr>
        <p:sp>
          <p:nvSpPr>
            <p:cNvPr id="176137" name="AutoShape 82"/>
            <p:cNvSpPr>
              <a:spLocks noChangeArrowheads="1"/>
            </p:cNvSpPr>
            <p:nvPr/>
          </p:nvSpPr>
          <p:spPr bwMode="auto">
            <a:xfrm>
              <a:off x="2864" y="2824"/>
              <a:ext cx="551" cy="518"/>
            </a:xfrm>
            <a:prstGeom prst="hexagon">
              <a:avLst>
                <a:gd name="adj" fmla="val 26588"/>
                <a:gd name="vf" fmla="val 115470"/>
              </a:avLst>
            </a:prstGeom>
            <a:solidFill>
              <a:srgbClr val="FE9B03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38" name="AutoShape 83"/>
            <p:cNvSpPr>
              <a:spLocks noChangeArrowheads="1"/>
            </p:cNvSpPr>
            <p:nvPr/>
          </p:nvSpPr>
          <p:spPr bwMode="auto">
            <a:xfrm>
              <a:off x="1888" y="2824"/>
              <a:ext cx="551" cy="518"/>
            </a:xfrm>
            <a:prstGeom prst="hexagon">
              <a:avLst>
                <a:gd name="adj" fmla="val 26588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39" name="Line 84"/>
            <p:cNvSpPr>
              <a:spLocks noChangeShapeType="1"/>
            </p:cNvSpPr>
            <p:nvPr/>
          </p:nvSpPr>
          <p:spPr bwMode="auto">
            <a:xfrm>
              <a:off x="2473" y="3109"/>
              <a:ext cx="404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0" name="Line 85"/>
            <p:cNvSpPr>
              <a:spLocks noChangeShapeType="1"/>
            </p:cNvSpPr>
            <p:nvPr/>
          </p:nvSpPr>
          <p:spPr bwMode="auto">
            <a:xfrm>
              <a:off x="2327" y="2807"/>
              <a:ext cx="648" cy="0"/>
            </a:xfrm>
            <a:prstGeom prst="line">
              <a:avLst/>
            </a:prstGeom>
            <a:noFill/>
            <a:ln w="507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6141" name="Rectangle 86"/>
            <p:cNvSpPr>
              <a:spLocks noChangeArrowheads="1"/>
            </p:cNvSpPr>
            <p:nvPr/>
          </p:nvSpPr>
          <p:spPr bwMode="auto">
            <a:xfrm>
              <a:off x="2059" y="2918"/>
              <a:ext cx="25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76142" name="Rectangle 87"/>
            <p:cNvSpPr>
              <a:spLocks noChangeArrowheads="1"/>
            </p:cNvSpPr>
            <p:nvPr/>
          </p:nvSpPr>
          <p:spPr bwMode="auto">
            <a:xfrm>
              <a:off x="2986" y="2918"/>
              <a:ext cx="27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360" tIns="44280" rIns="90360" bIns="4428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6143" name="AutoShape 88"/>
            <p:cNvSpPr>
              <a:spLocks noChangeArrowheads="1"/>
            </p:cNvSpPr>
            <p:nvPr/>
          </p:nvSpPr>
          <p:spPr bwMode="auto">
            <a:xfrm rot="-480000">
              <a:off x="3285" y="2608"/>
              <a:ext cx="534" cy="501"/>
            </a:xfrm>
            <a:prstGeom prst="pentagon">
              <a:avLst/>
            </a:prstGeom>
            <a:solidFill>
              <a:srgbClr val="FE9B03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995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872C02DE-1AEF-48B0-82F3-0C1831734CC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78179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4800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8180" name="Text Box 3"/>
          <p:cNvSpPr txBox="1">
            <a:spLocks noChangeArrowheads="1"/>
          </p:cNvSpPr>
          <p:nvPr/>
        </p:nvSpPr>
        <p:spPr bwMode="auto">
          <a:xfrm>
            <a:off x="1600200" y="3429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2498" r="2496"/>
          <a:stretch>
            <a:fillRect/>
          </a:stretch>
        </p:blipFill>
        <p:spPr bwMode="auto">
          <a:xfrm>
            <a:off x="2743200" y="1143000"/>
            <a:ext cx="6673850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52" t="2498" r="24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50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219BA443-35D3-4729-AAE5-B3D7E945E52F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905000" y="1676400"/>
            <a:ext cx="83058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transmit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Made of </a:t>
            </a:r>
            <a:r>
              <a:rPr lang="en-US" alt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 H, O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N, 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Phosphorus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types: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dirty="0"/>
              <a:t>		</a:t>
            </a:r>
            <a:r>
              <a:rPr lang="en-US" alt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</a:t>
            </a:r>
            <a:r>
              <a:rPr lang="en-US" altLang="en-US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Deoxyribonucleic acid</a:t>
            </a:r>
            <a:r>
              <a:rPr lang="en-US" alt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(DNA-double helix)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b. </a:t>
            </a:r>
            <a:r>
              <a:rPr lang="en-US" altLang="en-US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Ribonucleic acid</a:t>
            </a:r>
            <a:r>
              <a:rPr lang="en-US" alt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(RNA-single strand)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</a:t>
            </a:r>
            <a:r>
              <a:rPr lang="en-US" altLang="en-US" sz="3200" dirty="0"/>
              <a:t>are composed of long chains of </a:t>
            </a:r>
            <a:r>
              <a:rPr lang="en-US" altLang="en-US" sz="32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3200" dirty="0"/>
              <a:t> linked by 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synthesis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976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Nucleic Acids C,H,O,N,P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4572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b="1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latin typeface="Arial Black" panose="020B0A04020102020204" pitchFamily="34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Monomer:</a:t>
            </a:r>
            <a:r>
              <a:rPr lang="en-US" altLang="en-US">
                <a:latin typeface="Arial Black" panose="020B0A04020102020204" pitchFamily="34" charset="0"/>
              </a:rPr>
              <a:t> nucleotide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latin typeface="Arial Black" panose="020B0A04020102020204" pitchFamily="34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Function:</a:t>
            </a:r>
            <a:r>
              <a:rPr lang="en-US" altLang="en-US">
                <a:latin typeface="Arial Black" panose="020B0A04020102020204" pitchFamily="34" charset="0"/>
              </a:rPr>
              <a:t> They make up the genes which provide the basic blueprint of life. They direct your growth and development by dictating protein structure.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latin typeface="Arial Black" panose="020B0A04020102020204" pitchFamily="34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Examples:</a:t>
            </a:r>
            <a:r>
              <a:rPr lang="en-US" altLang="en-US" b="1">
                <a:latin typeface="Arial Black" panose="020B0A04020102020204" pitchFamily="34" charset="0"/>
              </a:rPr>
              <a:t> DNA and RNA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**Nucleic acids</a:t>
            </a:r>
            <a:r>
              <a:rPr lang="en-US" altLang="en-US">
                <a:latin typeface="Arial Black" panose="020B0A04020102020204" pitchFamily="34" charset="0"/>
              </a:rPr>
              <a:t> are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largest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>
                <a:latin typeface="Arial Black" panose="020B0A04020102020204" pitchFamily="34" charset="0"/>
              </a:rPr>
              <a:t>biological molecules in the body.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61796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1797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7C5F81A-0BC5-46A2-B453-24B9C013882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17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10293BA5-AE74-4BE9-AD75-41D3D92C4F8D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286000" y="3508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209800" y="12192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 marL="914400" indent="-51435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have three parts: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32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</a:t>
            </a:r>
            <a:r>
              <a:rPr lang="en-US" alt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CC99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3200" b="1" u="sng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pentose</a:t>
            </a:r>
            <a:r>
              <a:rPr lang="en-US" altLang="en-US" sz="3200" b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sugar (5-carbon)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2800" b="1" u="sng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</a:t>
            </a:r>
            <a:r>
              <a:rPr lang="en-US" altLang="en-US" sz="28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(nitrogen-containing) bases</a:t>
            </a:r>
            <a:r>
              <a:rPr lang="en-US" altLang="en-US" sz="32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defTabSz="457200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 (A)</a:t>
            </a:r>
          </a:p>
          <a:p>
            <a:pPr lvl="1"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(T) DNA only</a:t>
            </a:r>
          </a:p>
          <a:p>
            <a:pPr lvl="1"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 RNA only</a:t>
            </a:r>
          </a:p>
          <a:p>
            <a:pPr lvl="1" defTabSz="4572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3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(C)</a:t>
            </a:r>
          </a:p>
          <a:p>
            <a:pPr lvl="1"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E6F10D"/>
              </a:buClr>
              <a:buSzPct val="100000"/>
              <a:buFont typeface="Comic Sans MS" panose="030F0702030302020204" pitchFamily="66" charset="0"/>
              <a:buAutoNum type="arabicPeriod"/>
              <a:defRPr/>
            </a:pPr>
            <a:r>
              <a:rPr lang="en-US" altLang="en-US" sz="3200" b="1" dirty="0">
                <a:solidFill>
                  <a:srgbClr val="E6F1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 (G)</a:t>
            </a:r>
          </a:p>
        </p:txBody>
      </p:sp>
    </p:spTree>
    <p:extLst>
      <p:ext uri="{BB962C8B-B14F-4D97-AF65-F5344CB8AC3E}">
        <p14:creationId xmlns:p14="http://schemas.microsoft.com/office/powerpoint/2010/main" val="3964376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7290F1CB-0A6B-42B9-A8EB-F33617F2EC0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3" y="1520414"/>
            <a:ext cx="8584797" cy="3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0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1"/>
          <p:cNvSpPr txBox="1">
            <a:spLocks noChangeArrowheads="1"/>
          </p:cNvSpPr>
          <p:nvPr/>
        </p:nvSpPr>
        <p:spPr bwMode="auto">
          <a:xfrm>
            <a:off x="2552700" y="533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DNA makes proteins – how one organic molecule makes another</a:t>
            </a: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4572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The genetic material that organisms inherit from their parents consists of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DNA.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Within the DNA are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genes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Genes determine the specific 3-D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structures of proteins</a:t>
            </a:r>
            <a:r>
              <a:rPr lang="en-US" altLang="en-US" dirty="0">
                <a:cs typeface="Times New Roman" panose="02020603050405020304" pitchFamily="18" charset="0"/>
              </a:rPr>
              <a:t>, and therefore the functions of the proteins.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**</a:t>
            </a:r>
            <a:r>
              <a:rPr lang="en-US" altLang="en-US" dirty="0">
                <a:cs typeface="Times New Roman" panose="02020603050405020304" pitchFamily="18" charset="0"/>
              </a:rPr>
              <a:t>Through the actions of proteins,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DNA controls the life of the cell and the organism.**</a:t>
            </a:r>
          </a:p>
        </p:txBody>
      </p:sp>
      <p:sp>
        <p:nvSpPr>
          <p:cNvPr id="167940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7941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D7FFB41-8383-4C37-8277-276A1C528141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56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How many nucleotides?</a:t>
            </a:r>
          </a:p>
        </p:txBody>
      </p:sp>
      <p:sp>
        <p:nvSpPr>
          <p:cNvPr id="169987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9988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83BCA4F2-8459-4686-82B9-38B3DD29670E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169989" name="Group 4"/>
          <p:cNvGrpSpPr>
            <a:grpSpLocks/>
          </p:cNvGrpSpPr>
          <p:nvPr/>
        </p:nvGrpSpPr>
        <p:grpSpPr bwMode="auto">
          <a:xfrm>
            <a:off x="1706375" y="1143000"/>
            <a:ext cx="9051271" cy="5580529"/>
            <a:chOff x="1233" y="720"/>
            <a:chExt cx="4252" cy="2734"/>
          </a:xfrm>
        </p:grpSpPr>
        <p:pic>
          <p:nvPicPr>
            <p:cNvPr id="16999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" t="1804" r="2040" b="4430"/>
            <a:stretch>
              <a:fillRect/>
            </a:stretch>
          </p:blipFill>
          <p:spPr bwMode="auto">
            <a:xfrm>
              <a:off x="1233" y="720"/>
              <a:ext cx="425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193" t="1804" r="2040" b="443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9991" name="Text Box 6"/>
            <p:cNvSpPr txBox="1">
              <a:spLocks noChangeArrowheads="1"/>
            </p:cNvSpPr>
            <p:nvPr/>
          </p:nvSpPr>
          <p:spPr bwMode="auto">
            <a:xfrm>
              <a:off x="1233" y="720"/>
              <a:ext cx="425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784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DNA vs RNA</a:t>
            </a:r>
          </a:p>
        </p:txBody>
      </p:sp>
      <p:sp>
        <p:nvSpPr>
          <p:cNvPr id="17203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801E03D-3BB2-410C-8731-036E030AE668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172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2038" name="Group 5"/>
          <p:cNvGrpSpPr>
            <a:grpSpLocks/>
          </p:cNvGrpSpPr>
          <p:nvPr/>
        </p:nvGrpSpPr>
        <p:grpSpPr bwMode="auto">
          <a:xfrm>
            <a:off x="6934200" y="1143001"/>
            <a:ext cx="2501900" cy="2511425"/>
            <a:chOff x="3408" y="720"/>
            <a:chExt cx="1576" cy="1582"/>
          </a:xfrm>
        </p:grpSpPr>
        <p:pic>
          <p:nvPicPr>
            <p:cNvPr id="17204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720"/>
              <a:ext cx="1576" cy="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2046" name="Text Box 7"/>
            <p:cNvSpPr txBox="1">
              <a:spLocks noChangeArrowheads="1"/>
            </p:cNvSpPr>
            <p:nvPr/>
          </p:nvSpPr>
          <p:spPr bwMode="auto">
            <a:xfrm>
              <a:off x="3408" y="720"/>
              <a:ext cx="1576" cy="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2362200" y="4191000"/>
            <a:ext cx="6826250" cy="1244600"/>
            <a:chOff x="528" y="2640"/>
            <a:chExt cx="4300" cy="784"/>
          </a:xfrm>
        </p:grpSpPr>
        <p:pic>
          <p:nvPicPr>
            <p:cNvPr id="17204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40"/>
              <a:ext cx="1924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204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40"/>
              <a:ext cx="1564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2040" name="Text Box 11"/>
          <p:cNvSpPr txBox="1">
            <a:spLocks noChangeArrowheads="1"/>
          </p:cNvSpPr>
          <p:nvPr/>
        </p:nvSpPr>
        <p:spPr bwMode="auto">
          <a:xfrm>
            <a:off x="2971800" y="3124201"/>
            <a:ext cx="2286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</a:rPr>
              <a:t>deoxyribose</a:t>
            </a:r>
          </a:p>
        </p:txBody>
      </p:sp>
      <p:sp>
        <p:nvSpPr>
          <p:cNvPr id="172041" name="Text Box 12"/>
          <p:cNvSpPr txBox="1">
            <a:spLocks noChangeArrowheads="1"/>
          </p:cNvSpPr>
          <p:nvPr/>
        </p:nvSpPr>
        <p:spPr bwMode="auto">
          <a:xfrm>
            <a:off x="7620000" y="3657601"/>
            <a:ext cx="160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</a:rPr>
              <a:t>ribose</a:t>
            </a:r>
          </a:p>
        </p:txBody>
      </p:sp>
      <p:sp>
        <p:nvSpPr>
          <p:cNvPr id="172042" name="Text Box 13"/>
          <p:cNvSpPr txBox="1">
            <a:spLocks noChangeArrowheads="1"/>
          </p:cNvSpPr>
          <p:nvPr/>
        </p:nvSpPr>
        <p:spPr bwMode="auto">
          <a:xfrm>
            <a:off x="2895600" y="5410201"/>
            <a:ext cx="72913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</a:rPr>
              <a:t>Double strand                     single strand</a:t>
            </a:r>
          </a:p>
        </p:txBody>
      </p:sp>
    </p:spTree>
    <p:extLst>
      <p:ext uri="{BB962C8B-B14F-4D97-AF65-F5344CB8AC3E}">
        <p14:creationId xmlns:p14="http://schemas.microsoft.com/office/powerpoint/2010/main" val="16865202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DNA vs RNA</a:t>
            </a:r>
          </a:p>
        </p:txBody>
      </p:sp>
      <p:sp>
        <p:nvSpPr>
          <p:cNvPr id="17408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408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7C13831-B4E6-4261-A236-5117B0B9FFB3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820989" y="877889"/>
            <a:ext cx="7464425" cy="1901825"/>
            <a:chOff x="912" y="720"/>
            <a:chExt cx="4701" cy="1198"/>
          </a:xfrm>
        </p:grpSpPr>
        <p:pic>
          <p:nvPicPr>
            <p:cNvPr id="17409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720"/>
              <a:ext cx="1462" cy="1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09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781"/>
              <a:ext cx="1370" cy="1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2687639" y="3373438"/>
            <a:ext cx="7350125" cy="2235200"/>
            <a:chOff x="288" y="2160"/>
            <a:chExt cx="4630" cy="1408"/>
          </a:xfrm>
        </p:grpSpPr>
        <p:pic>
          <p:nvPicPr>
            <p:cNvPr id="17409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56"/>
              <a:ext cx="1822" cy="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09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160"/>
              <a:ext cx="1270" cy="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4087" name="Text Box 10"/>
          <p:cNvSpPr txBox="1">
            <a:spLocks noChangeArrowheads="1"/>
          </p:cNvSpPr>
          <p:nvPr/>
        </p:nvSpPr>
        <p:spPr bwMode="auto">
          <a:xfrm>
            <a:off x="3429000" y="2667000"/>
            <a:ext cx="3124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</a:rPr>
              <a:t>Adenine pairs with thymine</a:t>
            </a:r>
          </a:p>
        </p:txBody>
      </p:sp>
      <p:sp>
        <p:nvSpPr>
          <p:cNvPr id="174088" name="Text Box 11"/>
          <p:cNvSpPr txBox="1">
            <a:spLocks noChangeArrowheads="1"/>
          </p:cNvSpPr>
          <p:nvPr/>
        </p:nvSpPr>
        <p:spPr bwMode="auto">
          <a:xfrm>
            <a:off x="6705600" y="2667001"/>
            <a:ext cx="3962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</a:rPr>
              <a:t>Adenine pairs with uracil</a:t>
            </a:r>
          </a:p>
        </p:txBody>
      </p:sp>
      <p:sp>
        <p:nvSpPr>
          <p:cNvPr id="174089" name="Text Box 12"/>
          <p:cNvSpPr txBox="1">
            <a:spLocks noChangeArrowheads="1"/>
          </p:cNvSpPr>
          <p:nvPr/>
        </p:nvSpPr>
        <p:spPr bwMode="auto">
          <a:xfrm>
            <a:off x="3200400" y="5715001"/>
            <a:ext cx="6324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>
                <a:latin typeface="Comic Sans MS" panose="030F0702030302020204" pitchFamily="66" charset="0"/>
              </a:rPr>
              <a:t>Nucleus only             nucleus and cytoplasm</a:t>
            </a:r>
          </a:p>
        </p:txBody>
      </p:sp>
    </p:spTree>
    <p:extLst>
      <p:ext uri="{BB962C8B-B14F-4D97-AF65-F5344CB8AC3E}">
        <p14:creationId xmlns:p14="http://schemas.microsoft.com/office/powerpoint/2010/main" val="836787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280</Words>
  <Application>Microsoft Office PowerPoint</Application>
  <PresentationFormat>Widescreen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Comic Sans MS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temp</cp:lastModifiedBy>
  <cp:revision>4</cp:revision>
  <dcterms:created xsi:type="dcterms:W3CDTF">2016-02-02T14:24:02Z</dcterms:created>
  <dcterms:modified xsi:type="dcterms:W3CDTF">2018-01-11T13:43:16Z</dcterms:modified>
</cp:coreProperties>
</file>