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49643-9EA8-4294-A17E-A08C986597DB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3D837-ADAF-47D3-824B-9ED55DC2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6CCC576F-1128-4F87-8268-021BDC5E5D32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CBFBF3-9F88-4D69-A39A-3886E357F2C8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51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49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98977C7-B874-4939-8EDC-DCB3ABC21D6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2</a:t>
            </a:fld>
            <a:endParaRPr lang="en-US" altLang="en-US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BBFA514-A37D-4A80-A0E4-54488CCEA5C9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71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0026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9FAFBF86-6F95-4B81-B02B-63036CAA6F6B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3</a:t>
            </a:fld>
            <a:endParaRPr lang="en-US" altLang="en-US" smtClean="0"/>
          </a:p>
        </p:txBody>
      </p:sp>
      <p:sp>
        <p:nvSpPr>
          <p:cNvPr id="92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7513521-8DE5-492D-92AC-A3B10F0D56F3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9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4598105-BE59-490E-991C-91FE8AC548CF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02DCF2C-D151-43FA-B21F-1456E232865B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07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816B358-0763-4A6D-9B20-093A909A0A85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en-US" altLang="en-US" smtClean="0"/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4EAC1BF-59B0-48FA-92BC-938785C70AF0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950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09364D85-884E-432A-8A23-6000A5E1A88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en-US" altLang="en-US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BCF3B24-73BF-415D-BB6C-BA4D211B8332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4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88C0C2D-9C9B-4E9B-B559-41CF44CCD75E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03799A32-2096-40AC-8FA5-9471D3DA8A69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785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237600B-7D60-47EA-9B49-2A98ECDC57D7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C8D4C2A-B7FF-49CF-AF5B-1DEFCE9C3E6E}" type="slidenum">
              <a:rPr lang="en-US" altLang="en-US">
                <a:latin typeface="Comic Sans MS" panose="030F0702030302020204" pitchFamily="66" charset="0"/>
                <a:cs typeface="Arial Unicode MS" panose="020B0604020202020204" pitchFamily="34" charset="-128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en-US">
              <a:latin typeface="Comic Sans MS" panose="030F0702030302020204" pitchFamily="66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674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AC349E8C-DB6A-41EC-B413-6D47223BA7EA}" type="slidenum">
              <a:rPr lang="en-US" altLang="en-US" smtClean="0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41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D30D-7EB3-41DA-93DF-9A3AF6F23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4A7-D052-457A-90B1-18FE6DEA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0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694E-2010-42F2-BA9D-E2BEC9B4B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65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E9C9E-91C2-464D-A209-73F662A1E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40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1FC15-530F-437B-9891-6BBF5AC52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42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D7134-8F49-4483-8D78-84233F225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63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FE24-EE2F-4D3A-8F0E-23C03666E1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93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7DED-D944-4407-BC40-7CD17D822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5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57203-3216-4947-90A2-D31DE42CE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02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96DF-59C8-4897-9C7D-905C3547B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74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3030B-E000-4FB1-81C6-0F05A3346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69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CD5-D2B6-4580-ABCA-CFB152815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0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D2FBE-09D5-44AF-AD15-4E6673E69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33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9A86E-DE60-49DD-8238-582096BE7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12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8D8F-FA33-4A03-B39F-7EB01D856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312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AD30D-7EB3-41DA-93DF-9A3AF6F23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1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35CD5-D2B6-4580-ABCA-CFB152815A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727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945-D815-4649-ABA5-06596996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082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F0B8-E293-4F19-9CE0-B637D3EC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67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FAA-4373-4254-B72E-87EBA18F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016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DA90-CB36-4393-9BB0-74320D12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884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B2C6-5A7B-4A9E-B876-5EEE94F6C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9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1C945-D815-4649-ABA5-0659699669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602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6E47-DD20-424B-A526-C140CC6CF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53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2FD9-5FCE-491E-84F3-7247C5A4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911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C4A7-D052-457A-90B1-18FE6DEA44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38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7484" y="44451"/>
            <a:ext cx="2385483" cy="5438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1" y="44451"/>
            <a:ext cx="6957484" cy="5438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6694E-2010-42F2-BA9D-E2BEC9B4B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6801" y="1143001"/>
            <a:ext cx="4671484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1484" y="1143001"/>
            <a:ext cx="4671483" cy="434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F0B8-E293-4F19-9CE0-B637D3ECA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1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6FAA-4373-4254-B72E-87EBA18F1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6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9DA90-CB36-4393-9BB0-74320D12A4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5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B2C6-5A7B-4A9E-B876-5EEE94F6C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6E47-DD20-424B-A526-C140CC6CF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98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2FD9-5FCE-491E-84F3-7247C5A49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19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99CC8E-0E5C-4BED-8ED8-A168EB624B2C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mtClean="0"/>
              <a:t>copyright cmassengale</a:t>
            </a:r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1"/>
            <a:ext cx="253576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DE5978A-AF51-4D09-B409-B68AB16EC738}" type="slidenum">
              <a:rPr lang="en-US" alt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36801" y="44451"/>
            <a:ext cx="9546167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1" y="1143001"/>
            <a:ext cx="9546167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6400801"/>
            <a:ext cx="254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400801"/>
            <a:ext cx="385656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smtClean="0">
                <a:latin typeface="Comic Sans MS" panose="030F0702030302020204" pitchFamily="66" charset="0"/>
              </a:rPr>
              <a:t>copyright cmassengale</a:t>
            </a: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9652001" y="6400800"/>
            <a:ext cx="253576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299CC8E-0E5C-4BED-8ED8-A168EB624B2C}" type="slidenum">
              <a:rPr lang="en-US" altLang="en-US" sz="2400" smtClean="0">
                <a:latin typeface="Comic Sans MS" panose="030F0702030302020204" pitchFamily="66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2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5D7E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5D7E"/>
          </a:solidFill>
          <a:latin typeface="Comic Sans MS" panose="030F0702030302020204" pitchFamily="66" charset="0"/>
          <a:cs typeface="Arial Unicode MS" panose="020B060402020202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1D4A486-D918-4A1D-8D9E-0E631725B6D5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1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8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Molecules:</a:t>
            </a:r>
            <a:br>
              <a:rPr lang="en-US" altLang="en-US" sz="8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8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Compounds</a:t>
            </a:r>
          </a:p>
        </p:txBody>
      </p:sp>
    </p:spTree>
    <p:extLst>
      <p:ext uri="{BB962C8B-B14F-4D97-AF65-F5344CB8AC3E}">
        <p14:creationId xmlns:p14="http://schemas.microsoft.com/office/powerpoint/2010/main" val="1675137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87E103A5-1F4F-49EF-A272-21B4173A589F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2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743200" y="5334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5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81200" y="1981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Compounds</a:t>
            </a:r>
            <a:r>
              <a:rPr lang="en-US" altLang="en-US" sz="3600"/>
              <a:t> that contain </a:t>
            </a:r>
            <a:r>
              <a:rPr lang="en-US" altLang="en-US" sz="36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US" altLang="en-US" sz="3600"/>
              <a:t> are called </a:t>
            </a:r>
            <a:r>
              <a:rPr lang="en-US" altLang="en-US" sz="3600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</a:t>
            </a:r>
            <a:r>
              <a:rPr lang="en-US" altLang="en-US" sz="3600"/>
              <a:t>.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Clr>
                <a:srgbClr val="CC33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 u="sng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Macromolecules:</a:t>
            </a:r>
            <a:r>
              <a:rPr lang="en-US" alt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600"/>
              <a:t>large </a:t>
            </a:r>
            <a:r>
              <a:rPr lang="en-US" alt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molecules: “giant molecules”</a:t>
            </a:r>
          </a:p>
          <a:p>
            <a:pPr defTabSz="457200" fontAlgn="base">
              <a:spcBef>
                <a:spcPts val="900"/>
              </a:spcBef>
              <a:spcAft>
                <a:spcPct val="0"/>
              </a:spcAft>
              <a:buSzPct val="100000"/>
              <a:defRPr/>
            </a:pPr>
            <a:endParaRPr lang="en-US" altLang="en-US" sz="3600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80658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658276C4-D0A4-42D8-A5E5-1AAA52EF061C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3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5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(C)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90800" y="1752600"/>
            <a:ext cx="71628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 why is Carbon so special?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US" altLang="en-US" sz="3200" b="1"/>
              <a:t> has </a:t>
            </a:r>
            <a:r>
              <a:rPr lang="en-US" altLang="en-US" sz="3200" b="1" u="sng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electrons</a:t>
            </a:r>
            <a:r>
              <a:rPr lang="en-US" altLang="en-US" sz="3200" b="1"/>
              <a:t> in outer shell.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US" altLang="en-US" sz="3200" b="1"/>
              <a:t> can form 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covalent bonds</a:t>
            </a:r>
            <a:r>
              <a:rPr lang="en-US" altLang="en-US" sz="3200" b="1"/>
              <a:t> with as many as </a:t>
            </a:r>
            <a:r>
              <a:rPr lang="en-US" alt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200" b="1"/>
              <a:t>other atoms (elements).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/>
              <a:t>Usually with </a:t>
            </a:r>
            <a:r>
              <a:rPr lang="en-US" altLang="en-US" sz="3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 H, O or N</a:t>
            </a:r>
            <a:r>
              <a:rPr lang="en-US" altLang="en-US" sz="3200" b="1"/>
              <a:t>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CC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  <a:r>
              <a:rPr lang="en-US" alt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en-US" sz="3200" b="1" baseline="-250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(Methane)</a:t>
            </a:r>
          </a:p>
        </p:txBody>
      </p:sp>
    </p:spTree>
    <p:extLst>
      <p:ext uri="{BB962C8B-B14F-4D97-AF65-F5344CB8AC3E}">
        <p14:creationId xmlns:p14="http://schemas.microsoft.com/office/powerpoint/2010/main" val="423084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C5FFFF5F-8EB0-4B47-AC50-49F0AA7E2450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14600" y="457200"/>
            <a:ext cx="7162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5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57400" y="1981201"/>
            <a:ext cx="7924800" cy="474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 organic molecules.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/>
              <a:t>Also called </a:t>
            </a:r>
            <a:r>
              <a:rPr lang="en-US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3200" b="1"/>
              <a:t>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/>
              <a:t>Made up of smaller “building blocks” called </a:t>
            </a:r>
            <a:r>
              <a:rPr lang="en-US" alt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3200" b="1"/>
              <a:t>.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2D2DB9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 u="sng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Groups of Macromolecules: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/>
              <a:t>	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1.  Carbohydrates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2.  Lipids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n-US" alt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lang="en-US" altLang="en-US" sz="3200" b="1">
                <a:solidFill>
                  <a:srgbClr val="E6F1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defTabSz="45720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en-US" altLang="en-US" sz="3200" b="1">
                <a:solidFill>
                  <a:srgbClr val="2D2DB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4.  Nucleic acids (DNA and RNA)</a:t>
            </a:r>
          </a:p>
        </p:txBody>
      </p:sp>
    </p:spTree>
    <p:extLst>
      <p:ext uri="{BB962C8B-B14F-4D97-AF65-F5344CB8AC3E}">
        <p14:creationId xmlns:p14="http://schemas.microsoft.com/office/powerpoint/2010/main" val="19687837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4BE9D0BD-232A-4621-8928-29F42F141DEA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5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0" y="260350"/>
            <a:ext cx="777240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8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Question:</a:t>
            </a:r>
            <a:br>
              <a:rPr lang="en-US" altLang="en-US" sz="8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80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Are Macromolecules Formed?</a:t>
            </a:r>
          </a:p>
        </p:txBody>
      </p:sp>
    </p:spTree>
    <p:extLst>
      <p:ext uri="{BB962C8B-B14F-4D97-AF65-F5344CB8AC3E}">
        <p14:creationId xmlns:p14="http://schemas.microsoft.com/office/powerpoint/2010/main" val="42867625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B2285F91-8953-4FED-B6AA-0528ED237242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33600" y="411164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</a:t>
            </a:r>
            <a:r>
              <a:rPr lang="en-US" alt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Dehydration Synthesis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09800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/>
              <a:t>Also called 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“condensation reaction”</a:t>
            </a:r>
          </a:p>
          <a:p>
            <a:pPr defTabSz="45720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200" b="1"/>
              <a:t>Forms </a:t>
            </a:r>
            <a:r>
              <a:rPr lang="en-US" altLang="en-US" sz="32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polymers</a:t>
            </a:r>
            <a:r>
              <a:rPr lang="en-US" altLang="en-US" sz="3200" b="1"/>
              <a:t> by combining </a:t>
            </a:r>
            <a:r>
              <a:rPr lang="en-US" altLang="en-US" sz="3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3200" b="1"/>
              <a:t> by </a:t>
            </a: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“removing </a:t>
            </a:r>
            <a:r>
              <a:rPr lang="en-US" altLang="en-US" sz="32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</a:t>
            </a:r>
            <a:r>
              <a:rPr lang="en-US" alt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r>
              <a:rPr lang="en-US" altLang="en-US" sz="3200" b="1"/>
              <a:t>.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135189" y="5791201"/>
            <a:ext cx="7566025" cy="682625"/>
            <a:chOff x="385" y="3648"/>
            <a:chExt cx="4766" cy="430"/>
          </a:xfrm>
        </p:grpSpPr>
        <p:sp>
          <p:nvSpPr>
            <p:cNvPr id="14359" name="Rectangle 5"/>
            <p:cNvSpPr>
              <a:spLocks noChangeArrowheads="1"/>
            </p:cNvSpPr>
            <p:nvPr/>
          </p:nvSpPr>
          <p:spPr bwMode="auto">
            <a:xfrm>
              <a:off x="1008" y="3648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0" name="Rectangle 6"/>
            <p:cNvSpPr>
              <a:spLocks noChangeArrowheads="1"/>
            </p:cNvSpPr>
            <p:nvPr/>
          </p:nvSpPr>
          <p:spPr bwMode="auto">
            <a:xfrm>
              <a:off x="2352" y="3648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1" name="Rectangle 7"/>
            <p:cNvSpPr>
              <a:spLocks noChangeArrowheads="1"/>
            </p:cNvSpPr>
            <p:nvPr/>
          </p:nvSpPr>
          <p:spPr bwMode="auto">
            <a:xfrm>
              <a:off x="3696" y="3648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2" name="Line 8"/>
            <p:cNvSpPr>
              <a:spLocks noChangeShapeType="1"/>
            </p:cNvSpPr>
            <p:nvPr/>
          </p:nvSpPr>
          <p:spPr bwMode="auto">
            <a:xfrm>
              <a:off x="2016" y="3840"/>
              <a:ext cx="334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3" name="Line 9"/>
            <p:cNvSpPr>
              <a:spLocks noChangeShapeType="1"/>
            </p:cNvSpPr>
            <p:nvPr/>
          </p:nvSpPr>
          <p:spPr bwMode="auto">
            <a:xfrm>
              <a:off x="3360" y="3840"/>
              <a:ext cx="334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4" name="Line 10"/>
            <p:cNvSpPr>
              <a:spLocks noChangeShapeType="1"/>
            </p:cNvSpPr>
            <p:nvPr/>
          </p:nvSpPr>
          <p:spPr bwMode="auto">
            <a:xfrm>
              <a:off x="4704" y="3840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5" name="Line 11"/>
            <p:cNvSpPr>
              <a:spLocks noChangeShapeType="1"/>
            </p:cNvSpPr>
            <p:nvPr/>
          </p:nvSpPr>
          <p:spPr bwMode="auto">
            <a:xfrm>
              <a:off x="720" y="3840"/>
              <a:ext cx="286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66" name="Text Box 12"/>
            <p:cNvSpPr txBox="1">
              <a:spLocks noChangeArrowheads="1"/>
            </p:cNvSpPr>
            <p:nvPr/>
          </p:nvSpPr>
          <p:spPr bwMode="auto">
            <a:xfrm>
              <a:off x="385" y="3696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4367" name="Text Box 13"/>
            <p:cNvSpPr txBox="1">
              <a:spLocks noChangeArrowheads="1"/>
            </p:cNvSpPr>
            <p:nvPr/>
          </p:nvSpPr>
          <p:spPr bwMode="auto">
            <a:xfrm>
              <a:off x="4896" y="3696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1754189" y="3962401"/>
            <a:ext cx="8632825" cy="1673225"/>
            <a:chOff x="145" y="2496"/>
            <a:chExt cx="5438" cy="1054"/>
          </a:xfrm>
        </p:grpSpPr>
        <p:sp>
          <p:nvSpPr>
            <p:cNvPr id="14343" name="Rectangle 15"/>
            <p:cNvSpPr>
              <a:spLocks noChangeArrowheads="1"/>
            </p:cNvSpPr>
            <p:nvPr/>
          </p:nvSpPr>
          <p:spPr bwMode="auto">
            <a:xfrm>
              <a:off x="816" y="2496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4" name="Rectangle 16"/>
            <p:cNvSpPr>
              <a:spLocks noChangeArrowheads="1"/>
            </p:cNvSpPr>
            <p:nvPr/>
          </p:nvSpPr>
          <p:spPr bwMode="auto">
            <a:xfrm>
              <a:off x="2016" y="2496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5" name="Rectangle 17"/>
            <p:cNvSpPr>
              <a:spLocks noChangeArrowheads="1"/>
            </p:cNvSpPr>
            <p:nvPr/>
          </p:nvSpPr>
          <p:spPr bwMode="auto">
            <a:xfrm>
              <a:off x="4128" y="2496"/>
              <a:ext cx="1006" cy="430"/>
            </a:xfrm>
            <a:prstGeom prst="rect">
              <a:avLst/>
            </a:prstGeom>
            <a:solidFill>
              <a:srgbClr val="00CC99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6" name="Line 18"/>
            <p:cNvSpPr>
              <a:spLocks noChangeShapeType="1"/>
            </p:cNvSpPr>
            <p:nvPr/>
          </p:nvSpPr>
          <p:spPr bwMode="auto">
            <a:xfrm>
              <a:off x="2640" y="3072"/>
              <a:ext cx="0" cy="478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7" name="Line 19"/>
            <p:cNvSpPr>
              <a:spLocks noChangeShapeType="1"/>
            </p:cNvSpPr>
            <p:nvPr/>
          </p:nvSpPr>
          <p:spPr bwMode="auto">
            <a:xfrm>
              <a:off x="1824" y="2688"/>
              <a:ext cx="190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8" name="Line 20"/>
            <p:cNvSpPr>
              <a:spLocks noChangeShapeType="1"/>
            </p:cNvSpPr>
            <p:nvPr/>
          </p:nvSpPr>
          <p:spPr bwMode="auto">
            <a:xfrm>
              <a:off x="528" y="2688"/>
              <a:ext cx="286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49" name="Rectangle 21"/>
            <p:cNvSpPr>
              <a:spLocks noChangeArrowheads="1"/>
            </p:cNvSpPr>
            <p:nvPr/>
          </p:nvSpPr>
          <p:spPr bwMode="auto">
            <a:xfrm>
              <a:off x="145" y="2544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4350" name="Rectangle 22"/>
            <p:cNvSpPr>
              <a:spLocks noChangeArrowheads="1"/>
            </p:cNvSpPr>
            <p:nvPr/>
          </p:nvSpPr>
          <p:spPr bwMode="auto">
            <a:xfrm>
              <a:off x="3553" y="2544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4351" name="Rectangle 23"/>
            <p:cNvSpPr>
              <a:spLocks noChangeArrowheads="1"/>
            </p:cNvSpPr>
            <p:nvPr/>
          </p:nvSpPr>
          <p:spPr bwMode="auto">
            <a:xfrm>
              <a:off x="5328" y="2544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4352" name="Line 24"/>
            <p:cNvSpPr>
              <a:spLocks noChangeShapeType="1"/>
            </p:cNvSpPr>
            <p:nvPr/>
          </p:nvSpPr>
          <p:spPr bwMode="auto">
            <a:xfrm>
              <a:off x="5136" y="2688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53" name="Line 25"/>
            <p:cNvSpPr>
              <a:spLocks noChangeShapeType="1"/>
            </p:cNvSpPr>
            <p:nvPr/>
          </p:nvSpPr>
          <p:spPr bwMode="auto">
            <a:xfrm>
              <a:off x="3888" y="2688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54" name="Line 26"/>
            <p:cNvSpPr>
              <a:spLocks noChangeShapeType="1"/>
            </p:cNvSpPr>
            <p:nvPr/>
          </p:nvSpPr>
          <p:spPr bwMode="auto">
            <a:xfrm>
              <a:off x="3024" y="2688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55" name="Rectangle 27"/>
            <p:cNvSpPr>
              <a:spLocks noChangeArrowheads="1"/>
            </p:cNvSpPr>
            <p:nvPr/>
          </p:nvSpPr>
          <p:spPr bwMode="auto">
            <a:xfrm>
              <a:off x="3217" y="2544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4356" name="Text Box 28"/>
            <p:cNvSpPr txBox="1">
              <a:spLocks noChangeArrowheads="1"/>
            </p:cNvSpPr>
            <p:nvPr/>
          </p:nvSpPr>
          <p:spPr bwMode="auto">
            <a:xfrm>
              <a:off x="3749" y="3216"/>
              <a:ext cx="47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4357" name="Line 29"/>
            <p:cNvSpPr>
              <a:spLocks noChangeShapeType="1"/>
            </p:cNvSpPr>
            <p:nvPr/>
          </p:nvSpPr>
          <p:spPr bwMode="auto">
            <a:xfrm>
              <a:off x="3360" y="2832"/>
              <a:ext cx="430" cy="382"/>
            </a:xfrm>
            <a:prstGeom prst="line">
              <a:avLst/>
            </a:prstGeom>
            <a:noFill/>
            <a:ln w="3816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358" name="Line 30"/>
            <p:cNvSpPr>
              <a:spLocks noChangeShapeType="1"/>
            </p:cNvSpPr>
            <p:nvPr/>
          </p:nvSpPr>
          <p:spPr bwMode="auto">
            <a:xfrm>
              <a:off x="3696" y="2832"/>
              <a:ext cx="190" cy="334"/>
            </a:xfrm>
            <a:prstGeom prst="line">
              <a:avLst/>
            </a:prstGeom>
            <a:noFill/>
            <a:ln w="38160" cap="sq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20967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1901C8D7-38CF-44A6-8576-640ADD695529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334964"/>
            <a:ext cx="7162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Question:</a:t>
            </a:r>
            <a:br>
              <a:rPr lang="en-US" altLang="en-US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6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6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are Macromolecules separated or digested?</a:t>
            </a:r>
          </a:p>
        </p:txBody>
      </p:sp>
    </p:spTree>
    <p:extLst>
      <p:ext uri="{BB962C8B-B14F-4D97-AF65-F5344CB8AC3E}">
        <p14:creationId xmlns:p14="http://schemas.microsoft.com/office/powerpoint/2010/main" val="33305616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8763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00000"/>
                </a:solidFill>
                <a:latin typeface="Arial Black" panose="020B0A04020102020204" pitchFamily="34" charset="0"/>
                <a:cs typeface="Arial Unicode MS" panose="020B0604020202020204" pitchFamily="34" charset="-128"/>
              </a:defRPr>
            </a:lvl9pPr>
          </a:lstStyle>
          <a:p>
            <a:pPr algn="r" defTabSz="457200" fontAlgn="base">
              <a:spcBef>
                <a:spcPct val="0"/>
              </a:spcBef>
              <a:spcAft>
                <a:spcPct val="0"/>
              </a:spcAft>
              <a:buClrTx/>
            </a:pPr>
            <a:fld id="{0CA4CD12-D347-4F92-A2E0-2E5D060507D6}" type="slidenum">
              <a:rPr lang="en-US" altLang="en-US" sz="1400">
                <a:latin typeface="Comic Sans MS" panose="030F0702030302020204" pitchFamily="66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t>8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214313"/>
            <a:ext cx="8229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en-US" alt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Answer:  </a:t>
            </a:r>
            <a:r>
              <a:rPr lang="en-US" altLang="en-US" sz="4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Hydrolysis Reactions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57400" y="1981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Comic Sans MS" panose="030F0702030302020204" pitchFamily="66" charset="0"/>
                <a:cs typeface="Arial Unicode MS" panose="020B0604020202020204" pitchFamily="34" charset="-128"/>
              </a:defRPr>
            </a:lvl9pPr>
          </a:lstStyle>
          <a:p>
            <a:pPr defTabSz="457200" fontAlgn="base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mic Sans MS" panose="030F0702030302020204" pitchFamily="66" charset="0"/>
              <a:buChar char="•"/>
              <a:defRPr/>
            </a:pPr>
            <a:r>
              <a:rPr lang="en-US" altLang="en-US" sz="3600" b="1"/>
              <a:t>Separates </a:t>
            </a:r>
            <a:r>
              <a:rPr lang="en-US" altLang="en-US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monomers</a:t>
            </a:r>
            <a:r>
              <a:rPr lang="en-US" altLang="en-US" sz="3600" b="1"/>
              <a:t> by </a:t>
            </a:r>
            <a:r>
              <a:rPr lang="en-US" alt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36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adding</a:t>
            </a:r>
            <a:r>
              <a:rPr lang="en-US" alt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water”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1830389" y="5638801"/>
            <a:ext cx="8634413" cy="682625"/>
            <a:chOff x="193" y="3552"/>
            <a:chExt cx="5439" cy="430"/>
          </a:xfrm>
        </p:grpSpPr>
        <p:sp>
          <p:nvSpPr>
            <p:cNvPr id="18451" name="Rectangle 5"/>
            <p:cNvSpPr>
              <a:spLocks noChangeArrowheads="1"/>
            </p:cNvSpPr>
            <p:nvPr/>
          </p:nvSpPr>
          <p:spPr bwMode="auto">
            <a:xfrm>
              <a:off x="864" y="3552"/>
              <a:ext cx="1006" cy="430"/>
            </a:xfrm>
            <a:prstGeom prst="rect">
              <a:avLst/>
            </a:prstGeom>
            <a:solidFill>
              <a:srgbClr val="660066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52" name="Rectangle 6"/>
            <p:cNvSpPr>
              <a:spLocks noChangeArrowheads="1"/>
            </p:cNvSpPr>
            <p:nvPr/>
          </p:nvSpPr>
          <p:spPr bwMode="auto">
            <a:xfrm>
              <a:off x="2064" y="3552"/>
              <a:ext cx="1006" cy="430"/>
            </a:xfrm>
            <a:prstGeom prst="rect">
              <a:avLst/>
            </a:prstGeom>
            <a:solidFill>
              <a:srgbClr val="660066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53" name="Rectangle 7"/>
            <p:cNvSpPr>
              <a:spLocks noChangeArrowheads="1"/>
            </p:cNvSpPr>
            <p:nvPr/>
          </p:nvSpPr>
          <p:spPr bwMode="auto">
            <a:xfrm>
              <a:off x="4176" y="3552"/>
              <a:ext cx="1006" cy="430"/>
            </a:xfrm>
            <a:prstGeom prst="rect">
              <a:avLst/>
            </a:prstGeom>
            <a:solidFill>
              <a:srgbClr val="3333CC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54" name="Line 8"/>
            <p:cNvSpPr>
              <a:spLocks noChangeShapeType="1"/>
            </p:cNvSpPr>
            <p:nvPr/>
          </p:nvSpPr>
          <p:spPr bwMode="auto">
            <a:xfrm>
              <a:off x="1872" y="3744"/>
              <a:ext cx="190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55" name="Line 9"/>
            <p:cNvSpPr>
              <a:spLocks noChangeShapeType="1"/>
            </p:cNvSpPr>
            <p:nvPr/>
          </p:nvSpPr>
          <p:spPr bwMode="auto">
            <a:xfrm>
              <a:off x="576" y="3744"/>
              <a:ext cx="286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56" name="Rectangle 10"/>
            <p:cNvSpPr>
              <a:spLocks noChangeArrowheads="1"/>
            </p:cNvSpPr>
            <p:nvPr/>
          </p:nvSpPr>
          <p:spPr bwMode="auto">
            <a:xfrm>
              <a:off x="193" y="3600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8457" name="Rectangle 11"/>
            <p:cNvSpPr>
              <a:spLocks noChangeArrowheads="1"/>
            </p:cNvSpPr>
            <p:nvPr/>
          </p:nvSpPr>
          <p:spPr bwMode="auto">
            <a:xfrm>
              <a:off x="3601" y="3600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8458" name="Rectangle 12"/>
            <p:cNvSpPr>
              <a:spLocks noChangeArrowheads="1"/>
            </p:cNvSpPr>
            <p:nvPr/>
          </p:nvSpPr>
          <p:spPr bwMode="auto">
            <a:xfrm>
              <a:off x="5377" y="3600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8459" name="Line 13"/>
            <p:cNvSpPr>
              <a:spLocks noChangeShapeType="1"/>
            </p:cNvSpPr>
            <p:nvPr/>
          </p:nvSpPr>
          <p:spPr bwMode="auto">
            <a:xfrm>
              <a:off x="5185" y="3744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60" name="Line 14"/>
            <p:cNvSpPr>
              <a:spLocks noChangeShapeType="1"/>
            </p:cNvSpPr>
            <p:nvPr/>
          </p:nvSpPr>
          <p:spPr bwMode="auto">
            <a:xfrm>
              <a:off x="3937" y="3744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61" name="Line 15"/>
            <p:cNvSpPr>
              <a:spLocks noChangeShapeType="1"/>
            </p:cNvSpPr>
            <p:nvPr/>
          </p:nvSpPr>
          <p:spPr bwMode="auto">
            <a:xfrm>
              <a:off x="3073" y="3744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62" name="Rectangle 16"/>
            <p:cNvSpPr>
              <a:spLocks noChangeArrowheads="1"/>
            </p:cNvSpPr>
            <p:nvPr/>
          </p:nvSpPr>
          <p:spPr bwMode="auto">
            <a:xfrm>
              <a:off x="3265" y="3600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2135189" y="3505201"/>
            <a:ext cx="7566025" cy="1901825"/>
            <a:chOff x="385" y="2208"/>
            <a:chExt cx="4766" cy="1198"/>
          </a:xfrm>
        </p:grpSpPr>
        <p:sp>
          <p:nvSpPr>
            <p:cNvPr id="18439" name="Rectangle 18"/>
            <p:cNvSpPr>
              <a:spLocks noChangeArrowheads="1"/>
            </p:cNvSpPr>
            <p:nvPr/>
          </p:nvSpPr>
          <p:spPr bwMode="auto">
            <a:xfrm>
              <a:off x="1008" y="2208"/>
              <a:ext cx="1006" cy="430"/>
            </a:xfrm>
            <a:prstGeom prst="rect">
              <a:avLst/>
            </a:prstGeom>
            <a:solidFill>
              <a:srgbClr val="660066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0" name="Rectangle 19"/>
            <p:cNvSpPr>
              <a:spLocks noChangeArrowheads="1"/>
            </p:cNvSpPr>
            <p:nvPr/>
          </p:nvSpPr>
          <p:spPr bwMode="auto">
            <a:xfrm>
              <a:off x="2352" y="2208"/>
              <a:ext cx="1006" cy="430"/>
            </a:xfrm>
            <a:prstGeom prst="rect">
              <a:avLst/>
            </a:prstGeom>
            <a:solidFill>
              <a:srgbClr val="660066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1" name="Rectangle 20"/>
            <p:cNvSpPr>
              <a:spLocks noChangeArrowheads="1"/>
            </p:cNvSpPr>
            <p:nvPr/>
          </p:nvSpPr>
          <p:spPr bwMode="auto">
            <a:xfrm>
              <a:off x="3696" y="2208"/>
              <a:ext cx="1006" cy="430"/>
            </a:xfrm>
            <a:prstGeom prst="rect">
              <a:avLst/>
            </a:prstGeom>
            <a:solidFill>
              <a:srgbClr val="3333CC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2" name="Line 21"/>
            <p:cNvSpPr>
              <a:spLocks noChangeShapeType="1"/>
            </p:cNvSpPr>
            <p:nvPr/>
          </p:nvSpPr>
          <p:spPr bwMode="auto">
            <a:xfrm>
              <a:off x="2016" y="2400"/>
              <a:ext cx="334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3" name="Line 22"/>
            <p:cNvSpPr>
              <a:spLocks noChangeShapeType="1"/>
            </p:cNvSpPr>
            <p:nvPr/>
          </p:nvSpPr>
          <p:spPr bwMode="auto">
            <a:xfrm>
              <a:off x="3360" y="2400"/>
              <a:ext cx="334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4" name="Line 23"/>
            <p:cNvSpPr>
              <a:spLocks noChangeShapeType="1"/>
            </p:cNvSpPr>
            <p:nvPr/>
          </p:nvSpPr>
          <p:spPr bwMode="auto">
            <a:xfrm>
              <a:off x="4704" y="2400"/>
              <a:ext cx="238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5" name="Line 24"/>
            <p:cNvSpPr>
              <a:spLocks noChangeShapeType="1"/>
            </p:cNvSpPr>
            <p:nvPr/>
          </p:nvSpPr>
          <p:spPr bwMode="auto">
            <a:xfrm>
              <a:off x="720" y="2400"/>
              <a:ext cx="286" cy="0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6" name="Text Box 25"/>
            <p:cNvSpPr txBox="1">
              <a:spLocks noChangeArrowheads="1"/>
            </p:cNvSpPr>
            <p:nvPr/>
          </p:nvSpPr>
          <p:spPr bwMode="auto">
            <a:xfrm>
              <a:off x="385" y="2256"/>
              <a:ext cx="40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HO</a:t>
              </a:r>
            </a:p>
          </p:txBody>
        </p:sp>
        <p:sp>
          <p:nvSpPr>
            <p:cNvPr id="18447" name="Text Box 26"/>
            <p:cNvSpPr txBox="1">
              <a:spLocks noChangeArrowheads="1"/>
            </p:cNvSpPr>
            <p:nvPr/>
          </p:nvSpPr>
          <p:spPr bwMode="auto">
            <a:xfrm>
              <a:off x="4896" y="2256"/>
              <a:ext cx="255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8448" name="Line 27"/>
            <p:cNvSpPr>
              <a:spLocks noChangeShapeType="1"/>
            </p:cNvSpPr>
            <p:nvPr/>
          </p:nvSpPr>
          <p:spPr bwMode="auto">
            <a:xfrm>
              <a:off x="2832" y="2928"/>
              <a:ext cx="0" cy="478"/>
            </a:xfrm>
            <a:prstGeom prst="line">
              <a:avLst/>
            </a:prstGeom>
            <a:noFill/>
            <a:ln w="381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449" name="Text Box 28"/>
            <p:cNvSpPr txBox="1">
              <a:spLocks noChangeArrowheads="1"/>
            </p:cNvSpPr>
            <p:nvPr/>
          </p:nvSpPr>
          <p:spPr bwMode="auto">
            <a:xfrm>
              <a:off x="3700" y="3072"/>
              <a:ext cx="47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4pPr>
              <a:lvl5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000000"/>
                  </a:solidFill>
                  <a:latin typeface="Arial Black" panose="020B0A04020102020204" pitchFamily="34" charset="0"/>
                  <a:cs typeface="Arial Unicode MS" panose="020B0604020202020204" pitchFamily="34" charset="-128"/>
                </a:defRPr>
              </a:lvl9pPr>
            </a:lstStyle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b="1" baseline="-25000">
                  <a:solidFill>
                    <a:srgbClr val="333399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b="1">
                  <a:solidFill>
                    <a:srgbClr val="333399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18450" name="Freeform 29"/>
            <p:cNvSpPr>
              <a:spLocks/>
            </p:cNvSpPr>
            <p:nvPr/>
          </p:nvSpPr>
          <p:spPr bwMode="auto">
            <a:xfrm>
              <a:off x="3537" y="2532"/>
              <a:ext cx="145" cy="634"/>
            </a:xfrm>
            <a:custGeom>
              <a:avLst/>
              <a:gdLst>
                <a:gd name="T0" fmla="*/ 141 w 147"/>
                <a:gd name="T1" fmla="*/ 630 h 636"/>
                <a:gd name="T2" fmla="*/ 3 w 147"/>
                <a:gd name="T3" fmla="*/ 321 h 636"/>
                <a:gd name="T4" fmla="*/ 3 w 147"/>
                <a:gd name="T5" fmla="*/ 0 h 636"/>
                <a:gd name="T6" fmla="*/ 0 60000 65536"/>
                <a:gd name="T7" fmla="*/ 0 60000 65536"/>
                <a:gd name="T8" fmla="*/ 0 60000 65536"/>
                <a:gd name="T9" fmla="*/ 0 w 147"/>
                <a:gd name="T10" fmla="*/ 0 h 636"/>
                <a:gd name="T11" fmla="*/ 147 w 147"/>
                <a:gd name="T12" fmla="*/ 636 h 6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" h="636">
                  <a:moveTo>
                    <a:pt x="147" y="636"/>
                  </a:moveTo>
                  <a:cubicBezTo>
                    <a:pt x="85" y="543"/>
                    <a:pt x="7" y="443"/>
                    <a:pt x="3" y="324"/>
                  </a:cubicBezTo>
                  <a:cubicBezTo>
                    <a:pt x="0" y="216"/>
                    <a:pt x="3" y="108"/>
                    <a:pt x="3" y="0"/>
                  </a:cubicBezTo>
                </a:path>
              </a:pathLst>
            </a:custGeom>
            <a:noFill/>
            <a:ln w="38160" cap="sq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8348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8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76600" y="381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altLang="en-US" sz="24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1752601" y="990600"/>
            <a:ext cx="8607425" cy="5422900"/>
            <a:chOff x="144" y="624"/>
            <a:chExt cx="5422" cy="3416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24"/>
              <a:ext cx="5422" cy="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144" y="624"/>
              <a:ext cx="5422" cy="3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altLang="en-US" sz="2400">
                <a:solidFill>
                  <a:srgbClr val="FFFFFF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3403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Arial Unicode MS"/>
      </a:majorFont>
      <a:minorFont>
        <a:latin typeface="Arial Black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anose="030F0702030302020204" pitchFamily="66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Arial Unicode MS</vt:lpstr>
      <vt:lpstr>Calibri</vt:lpstr>
      <vt:lpstr>Comic Sans MS</vt:lpstr>
      <vt:lpstr>Times New Roman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Oconee County Schools</dc:creator>
  <cp:lastModifiedBy>Oconee County Schools</cp:lastModifiedBy>
  <cp:revision>3</cp:revision>
  <dcterms:created xsi:type="dcterms:W3CDTF">2016-01-19T15:25:17Z</dcterms:created>
  <dcterms:modified xsi:type="dcterms:W3CDTF">2016-01-19T15:27:24Z</dcterms:modified>
</cp:coreProperties>
</file>