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AC99E-E7C4-4CB1-80AC-C490852E4249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D977B-C5EE-4A6E-8EC4-7A7F0F21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9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35C65F88-A455-4AB2-AFD0-3BCE277F7E2D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en-US" altLang="en-US" smtClean="0"/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1E33057-444D-4E99-B49A-54C43A235F72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5558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B90463B-91AD-4579-9881-924B1FFD99F4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10</a:t>
            </a:fld>
            <a:endParaRPr lang="en-US" altLang="en-US" smtClean="0"/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8317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E8BA13A6-4DC2-4E93-A170-7202E1320720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11</a:t>
            </a:fld>
            <a:endParaRPr lang="en-US" altLang="en-US" smtClean="0"/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117765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1E7A3A3-7A4A-4945-92E5-78E3359582C9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0960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7E13632-C91A-4335-9EC7-1765F925855A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12</a:t>
            </a:fld>
            <a:endParaRPr lang="en-US" altLang="en-US" smtClean="0"/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5714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539CC39-A0A7-4F83-954E-A80DD1653244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13</a:t>
            </a:fld>
            <a:endParaRPr lang="en-US" altLang="en-US" smtClean="0"/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121861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C50EE72-0CC7-478D-960B-2A5DA98D888E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551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8E0CD747-B625-49AC-9032-76D703A021A5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14</a:t>
            </a:fld>
            <a:endParaRPr lang="en-US" altLang="en-US" smtClean="0"/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1814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A5742D3-CA77-49DF-9E21-147DD1F70300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15</a:t>
            </a:fld>
            <a:endParaRPr lang="en-US" altLang="en-US" smtClean="0"/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672B6D0-72EC-4DB9-8F64-07D921F7E16E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1572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55DCF8A8-751E-436D-9705-3282E64C46F3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16</a:t>
            </a:fld>
            <a:endParaRPr lang="en-US" altLang="en-US" smtClean="0"/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5501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C5CE453-ED7F-45FA-89E3-E7EEDE64C01B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17</a:t>
            </a:fld>
            <a:endParaRPr lang="en-US" altLang="en-US" smtClean="0"/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9755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78471B1A-F661-4846-8D93-6C3D0BC17B8E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18</a:t>
            </a:fld>
            <a:endParaRPr lang="en-US" altLang="en-US" smtClean="0"/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4136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7C2498C0-8420-4C48-96D3-5E3E8A890FDE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19</a:t>
            </a:fld>
            <a:endParaRPr lang="en-US" altLang="en-US" smtClean="0"/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034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CEA3D9C-B913-4A92-82FD-0B81AE28A554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en-US" altLang="en-US" smtClean="0"/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89731A3-EE21-475F-B2BC-5FD6254AF534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2711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A4843C2-DBC1-4090-A6A1-7B5CF2F5ABEA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20</a:t>
            </a:fld>
            <a:endParaRPr lang="en-US" altLang="en-US" smtClean="0"/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973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37CCDFD-2769-467F-A129-539816611868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21</a:t>
            </a:fld>
            <a:endParaRPr lang="en-US" altLang="en-US" smtClean="0"/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4327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5FD4E3AD-73E0-4CE3-B321-C950B2537F90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22</a:t>
            </a:fld>
            <a:endParaRPr lang="en-US" altLang="en-US" smtClean="0"/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5107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392AEB5-E4BA-4084-9253-BC9A3B642949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23</a:t>
            </a:fld>
            <a:endParaRPr lang="en-US" altLang="en-US" smtClean="0"/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118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276D1E34-2F76-4A45-9D72-BE1746E38205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24</a:t>
            </a:fld>
            <a:endParaRPr lang="en-US" altLang="en-US" smtClean="0"/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3463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F602E7C-3C0C-42A4-AAD1-BE0D6DBC13D0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25</a:t>
            </a:fld>
            <a:endParaRPr lang="en-US" altLang="en-US" smtClean="0"/>
          </a:p>
        </p:txBody>
      </p:sp>
      <p:sp>
        <p:nvSpPr>
          <p:cNvPr id="146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5836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4CBBDA2-D22D-4D7B-94F6-6A7CF6983F13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26</a:t>
            </a:fld>
            <a:endParaRPr lang="en-US" altLang="en-US" smtClean="0"/>
          </a:p>
        </p:txBody>
      </p:sp>
      <p:sp>
        <p:nvSpPr>
          <p:cNvPr id="148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2233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591C2D1-4C82-430D-A2F4-A6B2F12BFA0D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27</a:t>
            </a:fld>
            <a:endParaRPr lang="en-US" altLang="en-US" smtClean="0"/>
          </a:p>
        </p:txBody>
      </p:sp>
      <p:sp>
        <p:nvSpPr>
          <p:cNvPr id="150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5979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5BB20DDB-0B4E-4D4E-9BFC-F9D1F03F2207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28</a:t>
            </a:fld>
            <a:endParaRPr lang="en-US" altLang="en-US" smtClean="0"/>
          </a:p>
        </p:txBody>
      </p:sp>
      <p:sp>
        <p:nvSpPr>
          <p:cNvPr id="152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76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4D4E5BA-F295-4B98-9F4D-BFC067E24C9F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29</a:t>
            </a:fld>
            <a:endParaRPr lang="en-US" altLang="en-US" smtClean="0"/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528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5AAC839-7A28-4C81-A664-36043E0B55D7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en-US" altLang="en-US" smtClean="0"/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1693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31332F0A-B0AF-4103-82C4-7474089C3D6E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30</a:t>
            </a:fld>
            <a:endParaRPr lang="en-US" altLang="en-US" smtClean="0"/>
          </a:p>
        </p:txBody>
      </p:sp>
      <p:sp>
        <p:nvSpPr>
          <p:cNvPr id="156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965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53697ADC-076B-40FA-A6A9-1E1476416EB9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en-US" altLang="en-US" smtClean="0"/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3140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9ADD6204-DEA4-4DC4-82B5-C7EDEC0478FC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en-US" altLang="en-US" smtClean="0"/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84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62AA45FF-7735-4D55-8783-AE1DAB16AB2D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6</a:t>
            </a:fld>
            <a:endParaRPr lang="en-US" altLang="en-US" smtClean="0"/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107525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73B569A-0825-42D8-8B84-9373F731ECBE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707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29617E74-486E-4B1C-BF0D-7F78394C7187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7</a:t>
            </a:fld>
            <a:endParaRPr lang="en-US" altLang="en-US" smtClean="0"/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10957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CD00D83-21D4-42B4-B226-7EBDC4A32931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943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9F57A67E-B452-47EE-B40D-1F1573511C53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8</a:t>
            </a:fld>
            <a:endParaRPr lang="en-US" altLang="en-US" smtClean="0"/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7198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92B0613-CEFC-498F-9E89-7308BC911426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9</a:t>
            </a:fld>
            <a:endParaRPr lang="en-US" altLang="en-US" smtClean="0"/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572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4A3B-8D25-4972-9121-770F84DD7478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27D3-28A6-4A58-B9F6-57E15A48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4A3B-8D25-4972-9121-770F84DD7478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27D3-28A6-4A58-B9F6-57E15A48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5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4A3B-8D25-4972-9121-770F84DD7478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27D3-28A6-4A58-B9F6-57E15A48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DCFB7-E42C-4BDA-8A7A-ECBBCACCD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5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FE1B3-FC46-4F02-8753-2B66E0FAD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985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29230-651F-4DD9-846A-728A72AA5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909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1" y="1143001"/>
            <a:ext cx="4671484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1484" y="1143001"/>
            <a:ext cx="4671483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F31BE-5009-4603-8D56-E8306DC39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202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9D40D-802C-4CE0-803F-3252C9314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202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8B43-EBF1-4D3C-9198-9BBFE2137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822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5D3A-B135-4B8A-9578-A6F0C751E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62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CA8CF-DA38-4828-A910-5ADAED125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72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4A3B-8D25-4972-9121-770F84DD7478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27D3-28A6-4A58-B9F6-57E15A48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05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7431-7EE6-4267-85F5-842BEC73C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43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C7533-D711-49EA-A4EF-D80C327E1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21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7484" y="44451"/>
            <a:ext cx="238548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1" y="44451"/>
            <a:ext cx="6957484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15DF0-5CE6-4288-A76E-BE49923BA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93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4A3B-8D25-4972-9121-770F84DD7478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27D3-28A6-4A58-B9F6-57E15A48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9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4A3B-8D25-4972-9121-770F84DD7478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27D3-28A6-4A58-B9F6-57E15A48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3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4A3B-8D25-4972-9121-770F84DD7478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27D3-28A6-4A58-B9F6-57E15A48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1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4A3B-8D25-4972-9121-770F84DD7478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27D3-28A6-4A58-B9F6-57E15A48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4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4A3B-8D25-4972-9121-770F84DD7478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27D3-28A6-4A58-B9F6-57E15A48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4A3B-8D25-4972-9121-770F84DD7478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27D3-28A6-4A58-B9F6-57E15A48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4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4A3B-8D25-4972-9121-770F84DD7478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27D3-28A6-4A58-B9F6-57E15A48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5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4A3B-8D25-4972-9121-770F84DD7478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027D3-28A6-4A58-B9F6-57E15A48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4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36801" y="44451"/>
            <a:ext cx="954616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1" y="1143001"/>
            <a:ext cx="954616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6400801"/>
            <a:ext cx="2540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400801"/>
            <a:ext cx="385656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copyright cmassengale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652001" y="6400800"/>
            <a:ext cx="253576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56948E4-4EB5-4270-A2BA-1D73E8A7C2B2}" type="slidenum">
              <a:rPr lang="en-US" altLang="en-US" sz="2400" smtClean="0">
                <a:latin typeface="Comic Sans MS" panose="030F0702030302020204" pitchFamily="66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2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5D7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F2DE5FF2-F19A-46E3-AA72-C4B4D32494D6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286000" y="1722439"/>
            <a:ext cx="7162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8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</p:txBody>
      </p:sp>
    </p:spTree>
    <p:extLst>
      <p:ext uri="{BB962C8B-B14F-4D97-AF65-F5344CB8AC3E}">
        <p14:creationId xmlns:p14="http://schemas.microsoft.com/office/powerpoint/2010/main" val="20370834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/>
          <p:cNvSpPr txBox="1">
            <a:spLocks noChangeArrowheads="1"/>
          </p:cNvSpPr>
          <p:nvPr/>
        </p:nvSpPr>
        <p:spPr bwMode="auto">
          <a:xfrm>
            <a:off x="3276600" y="457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>
                <a:cs typeface="Times New Roman" panose="02020603050405020304" pitchFamily="18" charset="0"/>
              </a:rPr>
              <a:t>Even a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slight change</a:t>
            </a:r>
            <a:r>
              <a:rPr lang="en-US" altLang="en-US">
                <a:cs typeface="Times New Roman" panose="02020603050405020304" pitchFamily="18" charset="0"/>
              </a:rPr>
              <a:t> in a protein’s primary structure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may affect</a:t>
            </a:r>
            <a:r>
              <a:rPr lang="en-US" altLang="en-US">
                <a:cs typeface="Times New Roman" panose="02020603050405020304" pitchFamily="18" charset="0"/>
              </a:rPr>
              <a:t> its overall shape and its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ability to function</a:t>
            </a:r>
            <a:r>
              <a:rPr lang="en-US" altLang="en-US">
                <a:cs typeface="Times New Roman" panose="02020603050405020304" pitchFamily="18" charset="0"/>
              </a:rPr>
              <a:t>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14692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4693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F45BDA01-1438-4B0A-9755-09021C913474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pic>
        <p:nvPicPr>
          <p:cNvPr id="1146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8534400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8819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86877BC1-D25E-4544-9671-1F60426995CF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209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Secondary Structure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905000" y="1524000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 u="sng"/>
              <a:t>3-dimensional</a:t>
            </a:r>
            <a:r>
              <a:rPr lang="en-US" altLang="en-US" sz="3200" b="1"/>
              <a:t> folding arrangement of a </a:t>
            </a:r>
            <a:r>
              <a:rPr lang="en-US" altLang="en-US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structure</a:t>
            </a:r>
            <a:r>
              <a:rPr lang="en-US" altLang="en-US" sz="3200" b="1"/>
              <a:t> into </a:t>
            </a:r>
            <a:r>
              <a:rPr lang="en-US" alt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coils</a:t>
            </a:r>
            <a:r>
              <a:rPr lang="en-US" altLang="en-US" sz="3200" b="1"/>
              <a:t> and </a:t>
            </a:r>
            <a:r>
              <a:rPr lang="en-US" alt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pleats</a:t>
            </a:r>
            <a:r>
              <a:rPr lang="en-US" altLang="en-US" sz="3200" b="1"/>
              <a:t> held together by </a:t>
            </a:r>
            <a:r>
              <a:rPr lang="en-US" altLang="en-US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bonds</a:t>
            </a:r>
            <a:r>
              <a:rPr lang="en-US" altLang="en-US" sz="3200" b="1"/>
              <a:t>.</a:t>
            </a:r>
          </a:p>
          <a:p>
            <a:pPr defTabSz="457200" fontAlgn="base"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examples:</a:t>
            </a: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1522413" y="3657601"/>
            <a:ext cx="3503613" cy="2663825"/>
            <a:chOff x="-1" y="2304"/>
            <a:chExt cx="2207" cy="1678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-1" y="2832"/>
              <a:ext cx="117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n-US" alt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Alpha Helix</a:t>
              </a:r>
            </a:p>
          </p:txBody>
        </p:sp>
        <p:sp>
          <p:nvSpPr>
            <p:cNvPr id="116758" name="Freeform 6"/>
            <p:cNvSpPr>
              <a:spLocks noChangeArrowheads="1"/>
            </p:cNvSpPr>
            <p:nvPr/>
          </p:nvSpPr>
          <p:spPr bwMode="auto">
            <a:xfrm>
              <a:off x="1056" y="2304"/>
              <a:ext cx="1150" cy="1678"/>
            </a:xfrm>
            <a:custGeom>
              <a:avLst/>
              <a:gdLst>
                <a:gd name="T0" fmla="*/ 1269 w 1128"/>
                <a:gd name="T1" fmla="*/ 7 h 1912"/>
                <a:gd name="T2" fmla="*/ 436 w 1128"/>
                <a:gd name="T3" fmla="*/ 7 h 1912"/>
                <a:gd name="T4" fmla="*/ 246 w 1128"/>
                <a:gd name="T5" fmla="*/ 46 h 1912"/>
                <a:gd name="T6" fmla="*/ 1205 w 1128"/>
                <a:gd name="T7" fmla="*/ 77 h 1912"/>
                <a:gd name="T8" fmla="*/ 1269 w 1128"/>
                <a:gd name="T9" fmla="*/ 46 h 1912"/>
                <a:gd name="T10" fmla="*/ 246 w 1128"/>
                <a:gd name="T11" fmla="*/ 85 h 1912"/>
                <a:gd name="T12" fmla="*/ 246 w 1128"/>
                <a:gd name="T13" fmla="*/ 116 h 1912"/>
                <a:gd name="T14" fmla="*/ 1205 w 1128"/>
                <a:gd name="T15" fmla="*/ 148 h 1912"/>
                <a:gd name="T16" fmla="*/ 1269 w 1128"/>
                <a:gd name="T17" fmla="*/ 116 h 1912"/>
                <a:gd name="T18" fmla="*/ 246 w 1128"/>
                <a:gd name="T19" fmla="*/ 154 h 1912"/>
                <a:gd name="T20" fmla="*/ 246 w 1128"/>
                <a:gd name="T21" fmla="*/ 195 h 1912"/>
                <a:gd name="T22" fmla="*/ 1269 w 1128"/>
                <a:gd name="T23" fmla="*/ 217 h 1912"/>
                <a:gd name="T24" fmla="*/ 1335 w 1128"/>
                <a:gd name="T25" fmla="*/ 179 h 1912"/>
                <a:gd name="T26" fmla="*/ 246 w 1128"/>
                <a:gd name="T27" fmla="*/ 233 h 1912"/>
                <a:gd name="T28" fmla="*/ 178 w 1128"/>
                <a:gd name="T29" fmla="*/ 280 h 1912"/>
                <a:gd name="T30" fmla="*/ 1335 w 1128"/>
                <a:gd name="T31" fmla="*/ 280 h 1912"/>
                <a:gd name="T32" fmla="*/ 1205 w 1128"/>
                <a:gd name="T33" fmla="*/ 248 h 1912"/>
                <a:gd name="T34" fmla="*/ 116 w 1128"/>
                <a:gd name="T35" fmla="*/ 312 h 19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8"/>
                <a:gd name="T55" fmla="*/ 0 h 1912"/>
                <a:gd name="T56" fmla="*/ 1128 w 1128"/>
                <a:gd name="T57" fmla="*/ 1912 h 19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8" h="1912">
                  <a:moveTo>
                    <a:pt x="952" y="40"/>
                  </a:moveTo>
                  <a:cubicBezTo>
                    <a:pt x="704" y="20"/>
                    <a:pt x="456" y="0"/>
                    <a:pt x="328" y="40"/>
                  </a:cubicBezTo>
                  <a:cubicBezTo>
                    <a:pt x="200" y="80"/>
                    <a:pt x="88" y="208"/>
                    <a:pt x="184" y="280"/>
                  </a:cubicBezTo>
                  <a:cubicBezTo>
                    <a:pt x="280" y="352"/>
                    <a:pt x="776" y="472"/>
                    <a:pt x="904" y="472"/>
                  </a:cubicBezTo>
                  <a:cubicBezTo>
                    <a:pt x="1032" y="472"/>
                    <a:pt x="1072" y="272"/>
                    <a:pt x="952" y="280"/>
                  </a:cubicBezTo>
                  <a:cubicBezTo>
                    <a:pt x="832" y="288"/>
                    <a:pt x="312" y="448"/>
                    <a:pt x="184" y="520"/>
                  </a:cubicBezTo>
                  <a:cubicBezTo>
                    <a:pt x="56" y="592"/>
                    <a:pt x="64" y="648"/>
                    <a:pt x="184" y="712"/>
                  </a:cubicBezTo>
                  <a:cubicBezTo>
                    <a:pt x="304" y="776"/>
                    <a:pt x="776" y="904"/>
                    <a:pt x="904" y="904"/>
                  </a:cubicBezTo>
                  <a:cubicBezTo>
                    <a:pt x="1032" y="904"/>
                    <a:pt x="1072" y="704"/>
                    <a:pt x="952" y="712"/>
                  </a:cubicBezTo>
                  <a:cubicBezTo>
                    <a:pt x="832" y="720"/>
                    <a:pt x="312" y="872"/>
                    <a:pt x="184" y="952"/>
                  </a:cubicBezTo>
                  <a:cubicBezTo>
                    <a:pt x="56" y="1032"/>
                    <a:pt x="56" y="1128"/>
                    <a:pt x="184" y="1192"/>
                  </a:cubicBezTo>
                  <a:cubicBezTo>
                    <a:pt x="312" y="1256"/>
                    <a:pt x="816" y="1352"/>
                    <a:pt x="952" y="1336"/>
                  </a:cubicBezTo>
                  <a:cubicBezTo>
                    <a:pt x="1088" y="1320"/>
                    <a:pt x="1128" y="1080"/>
                    <a:pt x="1000" y="1096"/>
                  </a:cubicBezTo>
                  <a:cubicBezTo>
                    <a:pt x="872" y="1112"/>
                    <a:pt x="328" y="1328"/>
                    <a:pt x="184" y="1432"/>
                  </a:cubicBezTo>
                  <a:cubicBezTo>
                    <a:pt x="40" y="1536"/>
                    <a:pt x="0" y="1672"/>
                    <a:pt x="136" y="1720"/>
                  </a:cubicBezTo>
                  <a:cubicBezTo>
                    <a:pt x="272" y="1768"/>
                    <a:pt x="872" y="1752"/>
                    <a:pt x="1000" y="1720"/>
                  </a:cubicBezTo>
                  <a:cubicBezTo>
                    <a:pt x="1128" y="1688"/>
                    <a:pt x="1056" y="1496"/>
                    <a:pt x="904" y="1528"/>
                  </a:cubicBezTo>
                  <a:cubicBezTo>
                    <a:pt x="752" y="1560"/>
                    <a:pt x="420" y="1736"/>
                    <a:pt x="88" y="1912"/>
                  </a:cubicBezTo>
                </a:path>
              </a:pathLst>
            </a:custGeom>
            <a:noFill/>
            <a:ln w="57240" cap="sq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6759" name="Line 7"/>
            <p:cNvSpPr>
              <a:spLocks noChangeShapeType="1"/>
            </p:cNvSpPr>
            <p:nvPr/>
          </p:nvSpPr>
          <p:spPr bwMode="auto">
            <a:xfrm flipV="1">
              <a:off x="2112" y="3454"/>
              <a:ext cx="0" cy="242"/>
            </a:xfrm>
            <a:prstGeom prst="line">
              <a:avLst/>
            </a:prstGeom>
            <a:noFill/>
            <a:ln w="57240" cap="sq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6760" name="Line 8"/>
            <p:cNvSpPr>
              <a:spLocks noChangeShapeType="1"/>
            </p:cNvSpPr>
            <p:nvPr/>
          </p:nvSpPr>
          <p:spPr bwMode="auto">
            <a:xfrm>
              <a:off x="2112" y="3024"/>
              <a:ext cx="0" cy="238"/>
            </a:xfrm>
            <a:prstGeom prst="line">
              <a:avLst/>
            </a:prstGeom>
            <a:noFill/>
            <a:ln w="57240" cap="sq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6761" name="Line 9"/>
            <p:cNvSpPr>
              <a:spLocks noChangeShapeType="1"/>
            </p:cNvSpPr>
            <p:nvPr/>
          </p:nvSpPr>
          <p:spPr bwMode="auto">
            <a:xfrm>
              <a:off x="2112" y="2640"/>
              <a:ext cx="0" cy="334"/>
            </a:xfrm>
            <a:prstGeom prst="line">
              <a:avLst/>
            </a:prstGeom>
            <a:noFill/>
            <a:ln w="57240" cap="sq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5546" name="Group 10"/>
          <p:cNvGrpSpPr>
            <a:grpSpLocks/>
          </p:cNvGrpSpPr>
          <p:nvPr/>
        </p:nvGrpSpPr>
        <p:grpSpPr bwMode="auto">
          <a:xfrm>
            <a:off x="5867400" y="3657600"/>
            <a:ext cx="4476750" cy="2058988"/>
            <a:chOff x="2736" y="2304"/>
            <a:chExt cx="2820" cy="1297"/>
          </a:xfrm>
        </p:grpSpPr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>
              <a:off x="3695" y="3312"/>
              <a:ext cx="186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n-US" altLang="en-US" b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Beta Pleated Sheet</a:t>
              </a:r>
            </a:p>
          </p:txBody>
        </p:sp>
        <p:sp>
          <p:nvSpPr>
            <p:cNvPr id="116748" name="Freeform 12"/>
            <p:cNvSpPr>
              <a:spLocks noChangeArrowheads="1"/>
            </p:cNvSpPr>
            <p:nvPr/>
          </p:nvSpPr>
          <p:spPr bwMode="auto">
            <a:xfrm>
              <a:off x="2736" y="2304"/>
              <a:ext cx="2446" cy="430"/>
            </a:xfrm>
            <a:custGeom>
              <a:avLst/>
              <a:gdLst>
                <a:gd name="T0" fmla="*/ 0 w 2448"/>
                <a:gd name="T1" fmla="*/ 424 h 432"/>
                <a:gd name="T2" fmla="*/ 72 w 2448"/>
                <a:gd name="T3" fmla="*/ 352 h 432"/>
                <a:gd name="T4" fmla="*/ 108 w 2448"/>
                <a:gd name="T5" fmla="*/ 328 h 432"/>
                <a:gd name="T6" fmla="*/ 216 w 2448"/>
                <a:gd name="T7" fmla="*/ 236 h 432"/>
                <a:gd name="T8" fmla="*/ 276 w 2448"/>
                <a:gd name="T9" fmla="*/ 176 h 432"/>
                <a:gd name="T10" fmla="*/ 300 w 2448"/>
                <a:gd name="T11" fmla="*/ 140 h 432"/>
                <a:gd name="T12" fmla="*/ 336 w 2448"/>
                <a:gd name="T13" fmla="*/ 116 h 432"/>
                <a:gd name="T14" fmla="*/ 372 w 2448"/>
                <a:gd name="T15" fmla="*/ 84 h 432"/>
                <a:gd name="T16" fmla="*/ 396 w 2448"/>
                <a:gd name="T17" fmla="*/ 48 h 432"/>
                <a:gd name="T18" fmla="*/ 860 w 2448"/>
                <a:gd name="T19" fmla="*/ 424 h 432"/>
                <a:gd name="T20" fmla="*/ 1244 w 2448"/>
                <a:gd name="T21" fmla="*/ 48 h 432"/>
                <a:gd name="T22" fmla="*/ 1676 w 2448"/>
                <a:gd name="T23" fmla="*/ 424 h 432"/>
                <a:gd name="T24" fmla="*/ 2008 w 2448"/>
                <a:gd name="T25" fmla="*/ 0 h 432"/>
                <a:gd name="T26" fmla="*/ 2440 w 2448"/>
                <a:gd name="T27" fmla="*/ 424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48"/>
                <a:gd name="T43" fmla="*/ 0 h 432"/>
                <a:gd name="T44" fmla="*/ 2448 w 2448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48" h="432">
                  <a:moveTo>
                    <a:pt x="0" y="432"/>
                  </a:moveTo>
                  <a:cubicBezTo>
                    <a:pt x="24" y="408"/>
                    <a:pt x="44" y="379"/>
                    <a:pt x="72" y="360"/>
                  </a:cubicBezTo>
                  <a:cubicBezTo>
                    <a:pt x="84" y="352"/>
                    <a:pt x="97" y="346"/>
                    <a:pt x="108" y="336"/>
                  </a:cubicBezTo>
                  <a:cubicBezTo>
                    <a:pt x="231" y="226"/>
                    <a:pt x="134" y="294"/>
                    <a:pt x="216" y="240"/>
                  </a:cubicBezTo>
                  <a:cubicBezTo>
                    <a:pt x="280" y="144"/>
                    <a:pt x="196" y="260"/>
                    <a:pt x="276" y="180"/>
                  </a:cubicBezTo>
                  <a:cubicBezTo>
                    <a:pt x="286" y="170"/>
                    <a:pt x="290" y="154"/>
                    <a:pt x="300" y="144"/>
                  </a:cubicBezTo>
                  <a:cubicBezTo>
                    <a:pt x="310" y="134"/>
                    <a:pt x="325" y="129"/>
                    <a:pt x="336" y="120"/>
                  </a:cubicBezTo>
                  <a:cubicBezTo>
                    <a:pt x="349" y="109"/>
                    <a:pt x="361" y="97"/>
                    <a:pt x="372" y="84"/>
                  </a:cubicBezTo>
                  <a:cubicBezTo>
                    <a:pt x="381" y="73"/>
                    <a:pt x="396" y="48"/>
                    <a:pt x="396" y="48"/>
                  </a:cubicBezTo>
                  <a:lnTo>
                    <a:pt x="864" y="432"/>
                  </a:lnTo>
                  <a:lnTo>
                    <a:pt x="1248" y="48"/>
                  </a:lnTo>
                  <a:lnTo>
                    <a:pt x="1680" y="432"/>
                  </a:lnTo>
                  <a:lnTo>
                    <a:pt x="2016" y="0"/>
                  </a:lnTo>
                  <a:lnTo>
                    <a:pt x="2448" y="432"/>
                  </a:lnTo>
                </a:path>
              </a:pathLst>
            </a:custGeom>
            <a:noFill/>
            <a:ln w="57240" cap="sq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6749" name="Freeform 13"/>
            <p:cNvSpPr>
              <a:spLocks noChangeArrowheads="1"/>
            </p:cNvSpPr>
            <p:nvPr/>
          </p:nvSpPr>
          <p:spPr bwMode="auto">
            <a:xfrm>
              <a:off x="2736" y="2784"/>
              <a:ext cx="2446" cy="430"/>
            </a:xfrm>
            <a:custGeom>
              <a:avLst/>
              <a:gdLst>
                <a:gd name="T0" fmla="*/ 0 w 2448"/>
                <a:gd name="T1" fmla="*/ 424 h 432"/>
                <a:gd name="T2" fmla="*/ 72 w 2448"/>
                <a:gd name="T3" fmla="*/ 352 h 432"/>
                <a:gd name="T4" fmla="*/ 108 w 2448"/>
                <a:gd name="T5" fmla="*/ 328 h 432"/>
                <a:gd name="T6" fmla="*/ 216 w 2448"/>
                <a:gd name="T7" fmla="*/ 236 h 432"/>
                <a:gd name="T8" fmla="*/ 276 w 2448"/>
                <a:gd name="T9" fmla="*/ 176 h 432"/>
                <a:gd name="T10" fmla="*/ 300 w 2448"/>
                <a:gd name="T11" fmla="*/ 140 h 432"/>
                <a:gd name="T12" fmla="*/ 336 w 2448"/>
                <a:gd name="T13" fmla="*/ 116 h 432"/>
                <a:gd name="T14" fmla="*/ 372 w 2448"/>
                <a:gd name="T15" fmla="*/ 84 h 432"/>
                <a:gd name="T16" fmla="*/ 396 w 2448"/>
                <a:gd name="T17" fmla="*/ 48 h 432"/>
                <a:gd name="T18" fmla="*/ 860 w 2448"/>
                <a:gd name="T19" fmla="*/ 424 h 432"/>
                <a:gd name="T20" fmla="*/ 1244 w 2448"/>
                <a:gd name="T21" fmla="*/ 48 h 432"/>
                <a:gd name="T22" fmla="*/ 1676 w 2448"/>
                <a:gd name="T23" fmla="*/ 424 h 432"/>
                <a:gd name="T24" fmla="*/ 2008 w 2448"/>
                <a:gd name="T25" fmla="*/ 0 h 432"/>
                <a:gd name="T26" fmla="*/ 2440 w 2448"/>
                <a:gd name="T27" fmla="*/ 424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48"/>
                <a:gd name="T43" fmla="*/ 0 h 432"/>
                <a:gd name="T44" fmla="*/ 2448 w 2448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48" h="432">
                  <a:moveTo>
                    <a:pt x="0" y="432"/>
                  </a:moveTo>
                  <a:cubicBezTo>
                    <a:pt x="24" y="408"/>
                    <a:pt x="44" y="379"/>
                    <a:pt x="72" y="360"/>
                  </a:cubicBezTo>
                  <a:cubicBezTo>
                    <a:pt x="84" y="352"/>
                    <a:pt x="97" y="346"/>
                    <a:pt x="108" y="336"/>
                  </a:cubicBezTo>
                  <a:cubicBezTo>
                    <a:pt x="231" y="226"/>
                    <a:pt x="134" y="294"/>
                    <a:pt x="216" y="240"/>
                  </a:cubicBezTo>
                  <a:cubicBezTo>
                    <a:pt x="280" y="144"/>
                    <a:pt x="196" y="260"/>
                    <a:pt x="276" y="180"/>
                  </a:cubicBezTo>
                  <a:cubicBezTo>
                    <a:pt x="286" y="170"/>
                    <a:pt x="290" y="154"/>
                    <a:pt x="300" y="144"/>
                  </a:cubicBezTo>
                  <a:cubicBezTo>
                    <a:pt x="310" y="134"/>
                    <a:pt x="325" y="129"/>
                    <a:pt x="336" y="120"/>
                  </a:cubicBezTo>
                  <a:cubicBezTo>
                    <a:pt x="349" y="109"/>
                    <a:pt x="361" y="97"/>
                    <a:pt x="372" y="84"/>
                  </a:cubicBezTo>
                  <a:cubicBezTo>
                    <a:pt x="381" y="73"/>
                    <a:pt x="396" y="48"/>
                    <a:pt x="396" y="48"/>
                  </a:cubicBezTo>
                  <a:lnTo>
                    <a:pt x="864" y="432"/>
                  </a:lnTo>
                  <a:lnTo>
                    <a:pt x="1248" y="48"/>
                  </a:lnTo>
                  <a:lnTo>
                    <a:pt x="1680" y="432"/>
                  </a:lnTo>
                  <a:lnTo>
                    <a:pt x="2016" y="0"/>
                  </a:lnTo>
                  <a:lnTo>
                    <a:pt x="2448" y="432"/>
                  </a:lnTo>
                </a:path>
              </a:pathLst>
            </a:custGeom>
            <a:noFill/>
            <a:ln w="57240" cap="sq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6750" name="Line 14"/>
            <p:cNvSpPr>
              <a:spLocks noChangeShapeType="1"/>
            </p:cNvSpPr>
            <p:nvPr/>
          </p:nvSpPr>
          <p:spPr bwMode="auto">
            <a:xfrm>
              <a:off x="2736" y="2736"/>
              <a:ext cx="0" cy="478"/>
            </a:xfrm>
            <a:prstGeom prst="line">
              <a:avLst/>
            </a:prstGeom>
            <a:noFill/>
            <a:ln w="57240" cap="sq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6751" name="Line 15"/>
            <p:cNvSpPr>
              <a:spLocks noChangeShapeType="1"/>
            </p:cNvSpPr>
            <p:nvPr/>
          </p:nvSpPr>
          <p:spPr bwMode="auto">
            <a:xfrm>
              <a:off x="3120" y="2400"/>
              <a:ext cx="0" cy="478"/>
            </a:xfrm>
            <a:prstGeom prst="line">
              <a:avLst/>
            </a:prstGeom>
            <a:noFill/>
            <a:ln w="57240" cap="sq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6752" name="Line 16"/>
            <p:cNvSpPr>
              <a:spLocks noChangeShapeType="1"/>
            </p:cNvSpPr>
            <p:nvPr/>
          </p:nvSpPr>
          <p:spPr bwMode="auto">
            <a:xfrm>
              <a:off x="3600" y="2736"/>
              <a:ext cx="0" cy="478"/>
            </a:xfrm>
            <a:prstGeom prst="line">
              <a:avLst/>
            </a:prstGeom>
            <a:noFill/>
            <a:ln w="57240" cap="sq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6753" name="Line 17"/>
            <p:cNvSpPr>
              <a:spLocks noChangeShapeType="1"/>
            </p:cNvSpPr>
            <p:nvPr/>
          </p:nvSpPr>
          <p:spPr bwMode="auto">
            <a:xfrm>
              <a:off x="3984" y="2352"/>
              <a:ext cx="0" cy="478"/>
            </a:xfrm>
            <a:prstGeom prst="line">
              <a:avLst/>
            </a:prstGeom>
            <a:noFill/>
            <a:ln w="57240" cap="sq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6754" name="Line 18"/>
            <p:cNvSpPr>
              <a:spLocks noChangeShapeType="1"/>
            </p:cNvSpPr>
            <p:nvPr/>
          </p:nvSpPr>
          <p:spPr bwMode="auto">
            <a:xfrm>
              <a:off x="4416" y="2736"/>
              <a:ext cx="0" cy="478"/>
            </a:xfrm>
            <a:prstGeom prst="line">
              <a:avLst/>
            </a:prstGeom>
            <a:noFill/>
            <a:ln w="57240" cap="sq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6755" name="Line 19"/>
            <p:cNvSpPr>
              <a:spLocks noChangeShapeType="1"/>
            </p:cNvSpPr>
            <p:nvPr/>
          </p:nvSpPr>
          <p:spPr bwMode="auto">
            <a:xfrm>
              <a:off x="4752" y="2304"/>
              <a:ext cx="0" cy="478"/>
            </a:xfrm>
            <a:prstGeom prst="line">
              <a:avLst/>
            </a:prstGeom>
            <a:noFill/>
            <a:ln w="57240" cap="sq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6756" name="Line 20"/>
            <p:cNvSpPr>
              <a:spLocks noChangeShapeType="1"/>
            </p:cNvSpPr>
            <p:nvPr/>
          </p:nvSpPr>
          <p:spPr bwMode="auto">
            <a:xfrm>
              <a:off x="5184" y="2736"/>
              <a:ext cx="0" cy="478"/>
            </a:xfrm>
            <a:prstGeom prst="line">
              <a:avLst/>
            </a:prstGeom>
            <a:noFill/>
            <a:ln w="57240" cap="sq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5557" name="Group 21"/>
          <p:cNvGrpSpPr>
            <a:grpSpLocks/>
          </p:cNvGrpSpPr>
          <p:nvPr/>
        </p:nvGrpSpPr>
        <p:grpSpPr bwMode="auto">
          <a:xfrm>
            <a:off x="5026025" y="4646614"/>
            <a:ext cx="3576638" cy="1755775"/>
            <a:chOff x="2206" y="2927"/>
            <a:chExt cx="2253" cy="1106"/>
          </a:xfrm>
        </p:grpSpPr>
        <p:sp>
          <p:nvSpPr>
            <p:cNvPr id="65558" name="Rectangle 22"/>
            <p:cNvSpPr>
              <a:spLocks noChangeArrowheads="1"/>
            </p:cNvSpPr>
            <p:nvPr/>
          </p:nvSpPr>
          <p:spPr bwMode="auto">
            <a:xfrm>
              <a:off x="2783" y="3744"/>
              <a:ext cx="167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n-US" alt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Hydrogen Bonds</a:t>
              </a:r>
            </a:p>
          </p:txBody>
        </p:sp>
        <p:sp>
          <p:nvSpPr>
            <p:cNvPr id="116745" name="Line 23"/>
            <p:cNvSpPr>
              <a:spLocks noChangeShapeType="1"/>
            </p:cNvSpPr>
            <p:nvPr/>
          </p:nvSpPr>
          <p:spPr bwMode="auto">
            <a:xfrm flipH="1" flipV="1">
              <a:off x="2206" y="3550"/>
              <a:ext cx="530" cy="242"/>
            </a:xfrm>
            <a:prstGeom prst="line">
              <a:avLst/>
            </a:prstGeom>
            <a:noFill/>
            <a:ln w="50760" cap="sq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6746" name="Line 24"/>
            <p:cNvSpPr>
              <a:spLocks noChangeShapeType="1"/>
            </p:cNvSpPr>
            <p:nvPr/>
          </p:nvSpPr>
          <p:spPr bwMode="auto">
            <a:xfrm flipV="1">
              <a:off x="2977" y="2927"/>
              <a:ext cx="574" cy="817"/>
            </a:xfrm>
            <a:prstGeom prst="line">
              <a:avLst/>
            </a:prstGeom>
            <a:noFill/>
            <a:ln w="57240" cap="sq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6860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Secondary Structure</a:t>
            </a: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505200" y="5029200"/>
            <a:ext cx="609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400">
                <a:cs typeface="Times New Roman" panose="02020603050405020304" pitchFamily="18" charset="0"/>
              </a:rPr>
              <a:t>The second level, or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secondary structure</a:t>
            </a:r>
            <a:r>
              <a:rPr lang="en-US" altLang="en-US" sz="1400">
                <a:cs typeface="Times New Roman" panose="02020603050405020304" pitchFamily="18" charset="0"/>
              </a:rPr>
              <a:t>, of protein structure, consists of a chain that is coiled or folded into local patterns.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400"/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400"/>
          </a:p>
        </p:txBody>
      </p:sp>
      <p:sp>
        <p:nvSpPr>
          <p:cNvPr id="118788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206D19EC-F714-433F-ADE4-B7B29623AFB9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3678238" y="2336801"/>
            <a:ext cx="6356350" cy="1952625"/>
            <a:chOff x="1357" y="1472"/>
            <a:chExt cx="4004" cy="1230"/>
          </a:xfrm>
        </p:grpSpPr>
        <p:pic>
          <p:nvPicPr>
            <p:cNvPr id="11879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" y="1472"/>
              <a:ext cx="4004" cy="1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8791" name="Text Box 6"/>
            <p:cNvSpPr txBox="1">
              <a:spLocks noChangeArrowheads="1"/>
            </p:cNvSpPr>
            <p:nvPr/>
          </p:nvSpPr>
          <p:spPr bwMode="auto">
            <a:xfrm>
              <a:off x="1357" y="1472"/>
              <a:ext cx="4004" cy="1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9674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B43DEB1B-5658-4D15-95D2-ADBF9F0995B8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209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Tertiary Structure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752600" y="1066800"/>
            <a:ext cx="8534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8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Secondary structures</a:t>
            </a:r>
            <a:r>
              <a:rPr lang="en-US" altLang="en-US" sz="3200" b="1" dirty="0"/>
              <a:t> </a:t>
            </a:r>
            <a:r>
              <a:rPr lang="en-US" altLang="en-US" sz="32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bent</a:t>
            </a:r>
            <a:r>
              <a:rPr lang="en-US" altLang="en-US" sz="3200" b="1" dirty="0"/>
              <a:t> and </a:t>
            </a:r>
            <a:r>
              <a:rPr lang="en-US" altLang="en-US" sz="32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folded</a:t>
            </a:r>
            <a:r>
              <a:rPr lang="en-US" altLang="en-US" sz="3200" b="1" dirty="0"/>
              <a:t> into a </a:t>
            </a: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complex 3-D arrangement</a:t>
            </a:r>
            <a:r>
              <a:rPr lang="en-US" altLang="en-US" sz="3200" b="1" dirty="0"/>
              <a:t> of linked polypeptides</a:t>
            </a:r>
          </a:p>
          <a:p>
            <a:pPr defTabSz="457200" fontAlgn="base">
              <a:spcBef>
                <a:spcPts val="80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Bonds:  H-bonds, ionic, disulfide bridges (S-S)</a:t>
            </a:r>
          </a:p>
          <a:p>
            <a:pPr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 dirty="0"/>
              <a:t>Call a </a:t>
            </a: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altLang="en-US" sz="32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subunit</a:t>
            </a: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762533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Tertiary Structure</a:t>
            </a: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3972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cs typeface="Times New Roman" panose="02020603050405020304" pitchFamily="18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>
                <a:cs typeface="Times New Roman" panose="02020603050405020304" pitchFamily="18" charset="0"/>
              </a:rPr>
              <a:t>Many 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globular proteins</a:t>
            </a:r>
            <a:r>
              <a:rPr lang="en-US" altLang="en-US">
                <a:cs typeface="Times New Roman" panose="02020603050405020304" pitchFamily="18" charset="0"/>
              </a:rPr>
              <a:t> have the tertiary structure--both helical and pleated sheet regions.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>
                <a:cs typeface="Times New Roman" panose="02020603050405020304" pitchFamily="18" charset="0"/>
              </a:rPr>
              <a:t>In contrast, many 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fibrous protein</a:t>
            </a:r>
            <a:r>
              <a:rPr lang="en-US" altLang="en-US">
                <a:cs typeface="Times New Roman" panose="02020603050405020304" pitchFamily="18" charset="0"/>
              </a:rPr>
              <a:t>, such as our hair proteins, are almost 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entirely helical</a:t>
            </a:r>
            <a:r>
              <a:rPr lang="en-US" altLang="en-US">
                <a:cs typeface="Times New Roman" panose="02020603050405020304" pitchFamily="18" charset="0"/>
              </a:rPr>
              <a:t>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22884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D4514E0A-B0A5-4BAA-9411-356A22C4E965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pic>
        <p:nvPicPr>
          <p:cNvPr id="1228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95800"/>
            <a:ext cx="47434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454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71C076A7-FF37-4509-BC9E-07F433A03531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362200" y="198439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Quaternary Structure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981200" y="1143000"/>
            <a:ext cx="76962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600" b="1"/>
              <a:t>Composed of 2 or more </a:t>
            </a:r>
            <a:r>
              <a:rPr lang="en-US" altLang="en-US" sz="3600" b="1">
                <a:solidFill>
                  <a:srgbClr val="333399"/>
                </a:solidFill>
              </a:rPr>
              <a:t>“</a:t>
            </a:r>
            <a:r>
              <a:rPr lang="en-US" altLang="en-US" sz="3600" b="1" u="sng">
                <a:solidFill>
                  <a:srgbClr val="333399"/>
                </a:solidFill>
              </a:rPr>
              <a:t>subunits</a:t>
            </a:r>
            <a:r>
              <a:rPr lang="en-US" altLang="en-US" sz="3600" b="1">
                <a:solidFill>
                  <a:srgbClr val="333399"/>
                </a:solidFill>
              </a:rPr>
              <a:t>”</a:t>
            </a:r>
          </a:p>
          <a:p>
            <a:pPr defTabSz="457200" fontAlgn="base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269E0A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600" b="1" u="sng">
                <a:solidFill>
                  <a:srgbClr val="269E0A"/>
                </a:solidFill>
              </a:rPr>
              <a:t>Globular</a:t>
            </a:r>
            <a:r>
              <a:rPr lang="en-US" altLang="en-US" sz="3600" b="1">
                <a:solidFill>
                  <a:srgbClr val="269E0A"/>
                </a:solidFill>
              </a:rPr>
              <a:t> in shape</a:t>
            </a:r>
          </a:p>
          <a:p>
            <a:pPr defTabSz="457200" fontAlgn="base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600" b="1">
                <a:solidFill>
                  <a:srgbClr val="9900CC"/>
                </a:solidFill>
              </a:rPr>
              <a:t>Form in </a:t>
            </a:r>
            <a:r>
              <a:rPr lang="en-US" altLang="en-US" sz="3600" b="1" u="sng">
                <a:solidFill>
                  <a:srgbClr val="9900CC"/>
                </a:solidFill>
              </a:rPr>
              <a:t>Aqueous</a:t>
            </a:r>
            <a:r>
              <a:rPr lang="en-US" altLang="en-US" sz="3600" b="1">
                <a:solidFill>
                  <a:srgbClr val="9900CC"/>
                </a:solidFill>
              </a:rPr>
              <a:t> environments</a:t>
            </a:r>
          </a:p>
          <a:p>
            <a:pPr defTabSz="457200" fontAlgn="base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600" b="1">
                <a:solidFill>
                  <a:srgbClr val="CC0000"/>
                </a:solidFill>
              </a:rPr>
              <a:t>Example: </a:t>
            </a:r>
            <a:r>
              <a:rPr lang="en-US" altLang="en-US" sz="36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</a:t>
            </a: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hemoglobin</a:t>
            </a:r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6477000" y="4495803"/>
            <a:ext cx="2147888" cy="1370013"/>
            <a:chOff x="3120" y="2832"/>
            <a:chExt cx="1353" cy="863"/>
          </a:xfrm>
        </p:grpSpPr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3551" y="3119"/>
              <a:ext cx="92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n-US" alt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subunits</a:t>
              </a:r>
            </a:p>
          </p:txBody>
        </p:sp>
        <p:sp>
          <p:nvSpPr>
            <p:cNvPr id="124948" name="Line 6"/>
            <p:cNvSpPr>
              <a:spLocks noChangeShapeType="1"/>
            </p:cNvSpPr>
            <p:nvPr/>
          </p:nvSpPr>
          <p:spPr bwMode="auto">
            <a:xfrm flipV="1">
              <a:off x="3120" y="3421"/>
              <a:ext cx="494" cy="274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4949" name="Line 7"/>
            <p:cNvSpPr>
              <a:spLocks noChangeShapeType="1"/>
            </p:cNvSpPr>
            <p:nvPr/>
          </p:nvSpPr>
          <p:spPr bwMode="auto">
            <a:xfrm>
              <a:off x="3120" y="2832"/>
              <a:ext cx="446" cy="254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9640" name="Group 8"/>
          <p:cNvGrpSpPr>
            <a:grpSpLocks/>
          </p:cNvGrpSpPr>
          <p:nvPr/>
        </p:nvGrpSpPr>
        <p:grpSpPr bwMode="auto">
          <a:xfrm>
            <a:off x="3505201" y="4114801"/>
            <a:ext cx="2968625" cy="2435225"/>
            <a:chOff x="1248" y="2592"/>
            <a:chExt cx="1870" cy="1534"/>
          </a:xfrm>
        </p:grpSpPr>
        <p:grpSp>
          <p:nvGrpSpPr>
            <p:cNvPr id="124935" name="Group 9"/>
            <p:cNvGrpSpPr>
              <a:grpSpLocks/>
            </p:cNvGrpSpPr>
            <p:nvPr/>
          </p:nvGrpSpPr>
          <p:grpSpPr bwMode="auto">
            <a:xfrm>
              <a:off x="1248" y="3344"/>
              <a:ext cx="950" cy="781"/>
              <a:chOff x="1248" y="3344"/>
              <a:chExt cx="950" cy="781"/>
            </a:xfrm>
          </p:grpSpPr>
          <p:sp>
            <p:nvSpPr>
              <p:cNvPr id="124945" name="Freeform 11"/>
              <p:cNvSpPr>
                <a:spLocks noChangeArrowheads="1"/>
              </p:cNvSpPr>
              <p:nvPr/>
            </p:nvSpPr>
            <p:spPr bwMode="auto">
              <a:xfrm>
                <a:off x="1263" y="3375"/>
                <a:ext cx="333" cy="578"/>
              </a:xfrm>
              <a:custGeom>
                <a:avLst/>
                <a:gdLst>
                  <a:gd name="T0" fmla="*/ 72 w 490"/>
                  <a:gd name="T1" fmla="*/ 0 h 888"/>
                  <a:gd name="T2" fmla="*/ 39 w 490"/>
                  <a:gd name="T3" fmla="*/ 7 h 888"/>
                  <a:gd name="T4" fmla="*/ 8 w 490"/>
                  <a:gd name="T5" fmla="*/ 17 h 888"/>
                  <a:gd name="T6" fmla="*/ 8 w 490"/>
                  <a:gd name="T7" fmla="*/ 30 h 888"/>
                  <a:gd name="T8" fmla="*/ 24 w 490"/>
                  <a:gd name="T9" fmla="*/ 34 h 888"/>
                  <a:gd name="T10" fmla="*/ 80 w 490"/>
                  <a:gd name="T11" fmla="*/ 43 h 888"/>
                  <a:gd name="T12" fmla="*/ 95 w 490"/>
                  <a:gd name="T13" fmla="*/ 34 h 888"/>
                  <a:gd name="T14" fmla="*/ 72 w 490"/>
                  <a:gd name="T15" fmla="*/ 26 h 888"/>
                  <a:gd name="T16" fmla="*/ 64 w 490"/>
                  <a:gd name="T17" fmla="*/ 23 h 888"/>
                  <a:gd name="T18" fmla="*/ 57 w 490"/>
                  <a:gd name="T19" fmla="*/ 21 h 888"/>
                  <a:gd name="T20" fmla="*/ 24 w 490"/>
                  <a:gd name="T21" fmla="*/ 23 h 888"/>
                  <a:gd name="T22" fmla="*/ 3 w 490"/>
                  <a:gd name="T23" fmla="*/ 46 h 888"/>
                  <a:gd name="T24" fmla="*/ 11 w 490"/>
                  <a:gd name="T25" fmla="*/ 64 h 888"/>
                  <a:gd name="T26" fmla="*/ 34 w 490"/>
                  <a:gd name="T27" fmla="*/ 71 h 888"/>
                  <a:gd name="T28" fmla="*/ 41 w 490"/>
                  <a:gd name="T29" fmla="*/ 74 h 888"/>
                  <a:gd name="T30" fmla="*/ 90 w 490"/>
                  <a:gd name="T31" fmla="*/ 71 h 888"/>
                  <a:gd name="T32" fmla="*/ 95 w 490"/>
                  <a:gd name="T33" fmla="*/ 61 h 888"/>
                  <a:gd name="T34" fmla="*/ 88 w 490"/>
                  <a:gd name="T35" fmla="*/ 56 h 888"/>
                  <a:gd name="T36" fmla="*/ 29 w 490"/>
                  <a:gd name="T37" fmla="*/ 58 h 888"/>
                  <a:gd name="T38" fmla="*/ 21 w 490"/>
                  <a:gd name="T39" fmla="*/ 61 h 888"/>
                  <a:gd name="T40" fmla="*/ 14 w 490"/>
                  <a:gd name="T41" fmla="*/ 74 h 888"/>
                  <a:gd name="T42" fmla="*/ 21 w 490"/>
                  <a:gd name="T43" fmla="*/ 96 h 888"/>
                  <a:gd name="T44" fmla="*/ 29 w 490"/>
                  <a:gd name="T45" fmla="*/ 99 h 888"/>
                  <a:gd name="T46" fmla="*/ 44 w 490"/>
                  <a:gd name="T47" fmla="*/ 108 h 888"/>
                  <a:gd name="T48" fmla="*/ 59 w 490"/>
                  <a:gd name="T49" fmla="*/ 112 h 888"/>
                  <a:gd name="T50" fmla="*/ 92 w 490"/>
                  <a:gd name="T51" fmla="*/ 102 h 888"/>
                  <a:gd name="T52" fmla="*/ 90 w 490"/>
                  <a:gd name="T53" fmla="*/ 95 h 888"/>
                  <a:gd name="T54" fmla="*/ 47 w 490"/>
                  <a:gd name="T55" fmla="*/ 88 h 888"/>
                  <a:gd name="T56" fmla="*/ 3 w 490"/>
                  <a:gd name="T57" fmla="*/ 96 h 888"/>
                  <a:gd name="T58" fmla="*/ 5 w 490"/>
                  <a:gd name="T59" fmla="*/ 118 h 888"/>
                  <a:gd name="T60" fmla="*/ 14 w 490"/>
                  <a:gd name="T61" fmla="*/ 120 h 888"/>
                  <a:gd name="T62" fmla="*/ 37 w 490"/>
                  <a:gd name="T63" fmla="*/ 131 h 888"/>
                  <a:gd name="T64" fmla="*/ 59 w 490"/>
                  <a:gd name="T65" fmla="*/ 138 h 888"/>
                  <a:gd name="T66" fmla="*/ 67 w 490"/>
                  <a:gd name="T67" fmla="*/ 140 h 888"/>
                  <a:gd name="T68" fmla="*/ 88 w 490"/>
                  <a:gd name="T69" fmla="*/ 138 h 888"/>
                  <a:gd name="T70" fmla="*/ 77 w 490"/>
                  <a:gd name="T71" fmla="*/ 125 h 888"/>
                  <a:gd name="T72" fmla="*/ 29 w 490"/>
                  <a:gd name="T73" fmla="*/ 133 h 888"/>
                  <a:gd name="T74" fmla="*/ 24 w 490"/>
                  <a:gd name="T75" fmla="*/ 159 h 8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90"/>
                  <a:gd name="T115" fmla="*/ 0 h 888"/>
                  <a:gd name="T116" fmla="*/ 490 w 490"/>
                  <a:gd name="T117" fmla="*/ 888 h 8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90" h="888">
                    <a:moveTo>
                      <a:pt x="338" y="0"/>
                    </a:moveTo>
                    <a:cubicBezTo>
                      <a:pt x="239" y="33"/>
                      <a:pt x="291" y="20"/>
                      <a:pt x="182" y="36"/>
                    </a:cubicBezTo>
                    <a:cubicBezTo>
                      <a:pt x="126" y="55"/>
                      <a:pt x="85" y="65"/>
                      <a:pt x="38" y="96"/>
                    </a:cubicBezTo>
                    <a:cubicBezTo>
                      <a:pt x="32" y="114"/>
                      <a:pt x="12" y="150"/>
                      <a:pt x="38" y="168"/>
                    </a:cubicBezTo>
                    <a:cubicBezTo>
                      <a:pt x="59" y="183"/>
                      <a:pt x="86" y="184"/>
                      <a:pt x="110" y="192"/>
                    </a:cubicBezTo>
                    <a:cubicBezTo>
                      <a:pt x="203" y="223"/>
                      <a:pt x="269" y="231"/>
                      <a:pt x="374" y="240"/>
                    </a:cubicBezTo>
                    <a:cubicBezTo>
                      <a:pt x="386" y="238"/>
                      <a:pt x="465" y="240"/>
                      <a:pt x="446" y="192"/>
                    </a:cubicBezTo>
                    <a:cubicBezTo>
                      <a:pt x="437" y="170"/>
                      <a:pt x="339" y="144"/>
                      <a:pt x="338" y="144"/>
                    </a:cubicBezTo>
                    <a:cubicBezTo>
                      <a:pt x="326" y="140"/>
                      <a:pt x="314" y="136"/>
                      <a:pt x="302" y="132"/>
                    </a:cubicBezTo>
                    <a:cubicBezTo>
                      <a:pt x="290" y="128"/>
                      <a:pt x="266" y="120"/>
                      <a:pt x="266" y="120"/>
                    </a:cubicBezTo>
                    <a:cubicBezTo>
                      <a:pt x="214" y="124"/>
                      <a:pt x="162" y="126"/>
                      <a:pt x="110" y="132"/>
                    </a:cubicBezTo>
                    <a:cubicBezTo>
                      <a:pt x="50" y="140"/>
                      <a:pt x="42" y="209"/>
                      <a:pt x="14" y="252"/>
                    </a:cubicBezTo>
                    <a:cubicBezTo>
                      <a:pt x="18" y="276"/>
                      <a:pt x="19" y="340"/>
                      <a:pt x="50" y="360"/>
                    </a:cubicBezTo>
                    <a:cubicBezTo>
                      <a:pt x="50" y="360"/>
                      <a:pt x="140" y="390"/>
                      <a:pt x="158" y="396"/>
                    </a:cubicBezTo>
                    <a:cubicBezTo>
                      <a:pt x="170" y="400"/>
                      <a:pt x="194" y="408"/>
                      <a:pt x="194" y="408"/>
                    </a:cubicBezTo>
                    <a:cubicBezTo>
                      <a:pt x="270" y="404"/>
                      <a:pt x="347" y="406"/>
                      <a:pt x="422" y="396"/>
                    </a:cubicBezTo>
                    <a:cubicBezTo>
                      <a:pt x="462" y="390"/>
                      <a:pt x="468" y="363"/>
                      <a:pt x="446" y="336"/>
                    </a:cubicBezTo>
                    <a:cubicBezTo>
                      <a:pt x="437" y="325"/>
                      <a:pt x="422" y="320"/>
                      <a:pt x="410" y="312"/>
                    </a:cubicBezTo>
                    <a:cubicBezTo>
                      <a:pt x="318" y="316"/>
                      <a:pt x="226" y="317"/>
                      <a:pt x="134" y="324"/>
                    </a:cubicBezTo>
                    <a:cubicBezTo>
                      <a:pt x="121" y="325"/>
                      <a:pt x="107" y="327"/>
                      <a:pt x="98" y="336"/>
                    </a:cubicBezTo>
                    <a:cubicBezTo>
                      <a:pt x="79" y="355"/>
                      <a:pt x="77" y="386"/>
                      <a:pt x="62" y="408"/>
                    </a:cubicBezTo>
                    <a:cubicBezTo>
                      <a:pt x="79" y="493"/>
                      <a:pt x="68" y="449"/>
                      <a:pt x="98" y="540"/>
                    </a:cubicBezTo>
                    <a:cubicBezTo>
                      <a:pt x="102" y="552"/>
                      <a:pt x="123" y="546"/>
                      <a:pt x="134" y="552"/>
                    </a:cubicBezTo>
                    <a:cubicBezTo>
                      <a:pt x="159" y="566"/>
                      <a:pt x="179" y="591"/>
                      <a:pt x="206" y="600"/>
                    </a:cubicBezTo>
                    <a:cubicBezTo>
                      <a:pt x="230" y="608"/>
                      <a:pt x="278" y="624"/>
                      <a:pt x="278" y="624"/>
                    </a:cubicBezTo>
                    <a:cubicBezTo>
                      <a:pt x="355" y="615"/>
                      <a:pt x="410" y="636"/>
                      <a:pt x="434" y="564"/>
                    </a:cubicBezTo>
                    <a:cubicBezTo>
                      <a:pt x="430" y="552"/>
                      <a:pt x="432" y="535"/>
                      <a:pt x="422" y="528"/>
                    </a:cubicBezTo>
                    <a:cubicBezTo>
                      <a:pt x="378" y="496"/>
                      <a:pt x="254" y="495"/>
                      <a:pt x="218" y="492"/>
                    </a:cubicBezTo>
                    <a:cubicBezTo>
                      <a:pt x="120" y="501"/>
                      <a:pt x="86" y="492"/>
                      <a:pt x="14" y="540"/>
                    </a:cubicBezTo>
                    <a:cubicBezTo>
                      <a:pt x="4" y="570"/>
                      <a:pt x="0" y="634"/>
                      <a:pt x="26" y="660"/>
                    </a:cubicBezTo>
                    <a:cubicBezTo>
                      <a:pt x="35" y="669"/>
                      <a:pt x="51" y="666"/>
                      <a:pt x="62" y="672"/>
                    </a:cubicBezTo>
                    <a:cubicBezTo>
                      <a:pt x="98" y="690"/>
                      <a:pt x="133" y="716"/>
                      <a:pt x="170" y="732"/>
                    </a:cubicBezTo>
                    <a:cubicBezTo>
                      <a:pt x="205" y="747"/>
                      <a:pt x="242" y="756"/>
                      <a:pt x="278" y="768"/>
                    </a:cubicBezTo>
                    <a:cubicBezTo>
                      <a:pt x="290" y="772"/>
                      <a:pt x="314" y="780"/>
                      <a:pt x="314" y="780"/>
                    </a:cubicBezTo>
                    <a:cubicBezTo>
                      <a:pt x="346" y="776"/>
                      <a:pt x="380" y="780"/>
                      <a:pt x="410" y="768"/>
                    </a:cubicBezTo>
                    <a:cubicBezTo>
                      <a:pt x="490" y="736"/>
                      <a:pt x="380" y="702"/>
                      <a:pt x="362" y="696"/>
                    </a:cubicBezTo>
                    <a:cubicBezTo>
                      <a:pt x="250" y="705"/>
                      <a:pt x="213" y="692"/>
                      <a:pt x="134" y="744"/>
                    </a:cubicBezTo>
                    <a:cubicBezTo>
                      <a:pt x="102" y="839"/>
                      <a:pt x="110" y="791"/>
                      <a:pt x="110" y="888"/>
                    </a:cubicBezTo>
                  </a:path>
                </a:pathLst>
              </a:custGeom>
              <a:noFill/>
              <a:ln w="57240" cap="sq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946" name="Freeform 12"/>
              <p:cNvSpPr>
                <a:spLocks noChangeArrowheads="1"/>
              </p:cNvSpPr>
              <p:nvPr/>
            </p:nvSpPr>
            <p:spPr bwMode="auto">
              <a:xfrm>
                <a:off x="1609" y="3438"/>
                <a:ext cx="425" cy="445"/>
              </a:xfrm>
              <a:custGeom>
                <a:avLst/>
                <a:gdLst>
                  <a:gd name="T0" fmla="*/ 0 w 624"/>
                  <a:gd name="T1" fmla="*/ 123 h 684"/>
                  <a:gd name="T2" fmla="*/ 2 w 624"/>
                  <a:gd name="T3" fmla="*/ 71 h 684"/>
                  <a:gd name="T4" fmla="*/ 31 w 624"/>
                  <a:gd name="T5" fmla="*/ 95 h 684"/>
                  <a:gd name="T6" fmla="*/ 31 w 624"/>
                  <a:gd name="T7" fmla="*/ 43 h 684"/>
                  <a:gd name="T8" fmla="*/ 62 w 624"/>
                  <a:gd name="T9" fmla="*/ 69 h 684"/>
                  <a:gd name="T10" fmla="*/ 62 w 624"/>
                  <a:gd name="T11" fmla="*/ 26 h 684"/>
                  <a:gd name="T12" fmla="*/ 104 w 624"/>
                  <a:gd name="T13" fmla="*/ 43 h 684"/>
                  <a:gd name="T14" fmla="*/ 93 w 624"/>
                  <a:gd name="T15" fmla="*/ 0 h 684"/>
                  <a:gd name="T16" fmla="*/ 134 w 624"/>
                  <a:gd name="T17" fmla="*/ 17 h 6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4"/>
                  <a:gd name="T28" fmla="*/ 0 h 684"/>
                  <a:gd name="T29" fmla="*/ 624 w 624"/>
                  <a:gd name="T30" fmla="*/ 684 h 6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4" h="684">
                    <a:moveTo>
                      <a:pt x="0" y="684"/>
                    </a:moveTo>
                    <a:cubicBezTo>
                      <a:pt x="15" y="476"/>
                      <a:pt x="12" y="572"/>
                      <a:pt x="12" y="396"/>
                    </a:cubicBezTo>
                    <a:lnTo>
                      <a:pt x="144" y="528"/>
                    </a:lnTo>
                    <a:lnTo>
                      <a:pt x="144" y="240"/>
                    </a:lnTo>
                    <a:lnTo>
                      <a:pt x="288" y="384"/>
                    </a:lnTo>
                    <a:lnTo>
                      <a:pt x="288" y="144"/>
                    </a:lnTo>
                    <a:lnTo>
                      <a:pt x="480" y="240"/>
                    </a:lnTo>
                    <a:lnTo>
                      <a:pt x="432" y="0"/>
                    </a:lnTo>
                    <a:lnTo>
                      <a:pt x="624" y="96"/>
                    </a:lnTo>
                  </a:path>
                </a:pathLst>
              </a:custGeom>
              <a:noFill/>
              <a:ln w="57240" cap="sq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24936" name="Group 13"/>
            <p:cNvGrpSpPr>
              <a:grpSpLocks/>
            </p:cNvGrpSpPr>
            <p:nvPr/>
          </p:nvGrpSpPr>
          <p:grpSpPr bwMode="auto">
            <a:xfrm>
              <a:off x="2167" y="2592"/>
              <a:ext cx="950" cy="781"/>
              <a:chOff x="2167" y="2592"/>
              <a:chExt cx="950" cy="781"/>
            </a:xfrm>
          </p:grpSpPr>
          <p:sp>
            <p:nvSpPr>
              <p:cNvPr id="124943" name="Freeform 15"/>
              <p:cNvSpPr>
                <a:spLocks noChangeArrowheads="1"/>
              </p:cNvSpPr>
              <p:nvPr/>
            </p:nvSpPr>
            <p:spPr bwMode="auto">
              <a:xfrm>
                <a:off x="2182" y="2623"/>
                <a:ext cx="333" cy="578"/>
              </a:xfrm>
              <a:custGeom>
                <a:avLst/>
                <a:gdLst>
                  <a:gd name="T0" fmla="*/ 72 w 490"/>
                  <a:gd name="T1" fmla="*/ 0 h 888"/>
                  <a:gd name="T2" fmla="*/ 39 w 490"/>
                  <a:gd name="T3" fmla="*/ 7 h 888"/>
                  <a:gd name="T4" fmla="*/ 8 w 490"/>
                  <a:gd name="T5" fmla="*/ 17 h 888"/>
                  <a:gd name="T6" fmla="*/ 8 w 490"/>
                  <a:gd name="T7" fmla="*/ 30 h 888"/>
                  <a:gd name="T8" fmla="*/ 24 w 490"/>
                  <a:gd name="T9" fmla="*/ 34 h 888"/>
                  <a:gd name="T10" fmla="*/ 80 w 490"/>
                  <a:gd name="T11" fmla="*/ 43 h 888"/>
                  <a:gd name="T12" fmla="*/ 95 w 490"/>
                  <a:gd name="T13" fmla="*/ 34 h 888"/>
                  <a:gd name="T14" fmla="*/ 72 w 490"/>
                  <a:gd name="T15" fmla="*/ 26 h 888"/>
                  <a:gd name="T16" fmla="*/ 64 w 490"/>
                  <a:gd name="T17" fmla="*/ 23 h 888"/>
                  <a:gd name="T18" fmla="*/ 57 w 490"/>
                  <a:gd name="T19" fmla="*/ 21 h 888"/>
                  <a:gd name="T20" fmla="*/ 24 w 490"/>
                  <a:gd name="T21" fmla="*/ 23 h 888"/>
                  <a:gd name="T22" fmla="*/ 3 w 490"/>
                  <a:gd name="T23" fmla="*/ 46 h 888"/>
                  <a:gd name="T24" fmla="*/ 11 w 490"/>
                  <a:gd name="T25" fmla="*/ 64 h 888"/>
                  <a:gd name="T26" fmla="*/ 34 w 490"/>
                  <a:gd name="T27" fmla="*/ 71 h 888"/>
                  <a:gd name="T28" fmla="*/ 41 w 490"/>
                  <a:gd name="T29" fmla="*/ 74 h 888"/>
                  <a:gd name="T30" fmla="*/ 90 w 490"/>
                  <a:gd name="T31" fmla="*/ 71 h 888"/>
                  <a:gd name="T32" fmla="*/ 95 w 490"/>
                  <a:gd name="T33" fmla="*/ 61 h 888"/>
                  <a:gd name="T34" fmla="*/ 88 w 490"/>
                  <a:gd name="T35" fmla="*/ 56 h 888"/>
                  <a:gd name="T36" fmla="*/ 29 w 490"/>
                  <a:gd name="T37" fmla="*/ 58 h 888"/>
                  <a:gd name="T38" fmla="*/ 21 w 490"/>
                  <a:gd name="T39" fmla="*/ 61 h 888"/>
                  <a:gd name="T40" fmla="*/ 14 w 490"/>
                  <a:gd name="T41" fmla="*/ 74 h 888"/>
                  <a:gd name="T42" fmla="*/ 21 w 490"/>
                  <a:gd name="T43" fmla="*/ 96 h 888"/>
                  <a:gd name="T44" fmla="*/ 29 w 490"/>
                  <a:gd name="T45" fmla="*/ 99 h 888"/>
                  <a:gd name="T46" fmla="*/ 44 w 490"/>
                  <a:gd name="T47" fmla="*/ 108 h 888"/>
                  <a:gd name="T48" fmla="*/ 59 w 490"/>
                  <a:gd name="T49" fmla="*/ 112 h 888"/>
                  <a:gd name="T50" fmla="*/ 92 w 490"/>
                  <a:gd name="T51" fmla="*/ 102 h 888"/>
                  <a:gd name="T52" fmla="*/ 90 w 490"/>
                  <a:gd name="T53" fmla="*/ 95 h 888"/>
                  <a:gd name="T54" fmla="*/ 47 w 490"/>
                  <a:gd name="T55" fmla="*/ 88 h 888"/>
                  <a:gd name="T56" fmla="*/ 3 w 490"/>
                  <a:gd name="T57" fmla="*/ 96 h 888"/>
                  <a:gd name="T58" fmla="*/ 5 w 490"/>
                  <a:gd name="T59" fmla="*/ 118 h 888"/>
                  <a:gd name="T60" fmla="*/ 14 w 490"/>
                  <a:gd name="T61" fmla="*/ 120 h 888"/>
                  <a:gd name="T62" fmla="*/ 37 w 490"/>
                  <a:gd name="T63" fmla="*/ 131 h 888"/>
                  <a:gd name="T64" fmla="*/ 59 w 490"/>
                  <a:gd name="T65" fmla="*/ 138 h 888"/>
                  <a:gd name="T66" fmla="*/ 67 w 490"/>
                  <a:gd name="T67" fmla="*/ 140 h 888"/>
                  <a:gd name="T68" fmla="*/ 88 w 490"/>
                  <a:gd name="T69" fmla="*/ 138 h 888"/>
                  <a:gd name="T70" fmla="*/ 77 w 490"/>
                  <a:gd name="T71" fmla="*/ 125 h 888"/>
                  <a:gd name="T72" fmla="*/ 29 w 490"/>
                  <a:gd name="T73" fmla="*/ 133 h 888"/>
                  <a:gd name="T74" fmla="*/ 24 w 490"/>
                  <a:gd name="T75" fmla="*/ 159 h 8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90"/>
                  <a:gd name="T115" fmla="*/ 0 h 888"/>
                  <a:gd name="T116" fmla="*/ 490 w 490"/>
                  <a:gd name="T117" fmla="*/ 888 h 8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90" h="888">
                    <a:moveTo>
                      <a:pt x="338" y="0"/>
                    </a:moveTo>
                    <a:cubicBezTo>
                      <a:pt x="239" y="33"/>
                      <a:pt x="291" y="20"/>
                      <a:pt x="182" y="36"/>
                    </a:cubicBezTo>
                    <a:cubicBezTo>
                      <a:pt x="126" y="55"/>
                      <a:pt x="85" y="65"/>
                      <a:pt x="38" y="96"/>
                    </a:cubicBezTo>
                    <a:cubicBezTo>
                      <a:pt x="32" y="114"/>
                      <a:pt x="12" y="150"/>
                      <a:pt x="38" y="168"/>
                    </a:cubicBezTo>
                    <a:cubicBezTo>
                      <a:pt x="59" y="183"/>
                      <a:pt x="86" y="184"/>
                      <a:pt x="110" y="192"/>
                    </a:cubicBezTo>
                    <a:cubicBezTo>
                      <a:pt x="203" y="223"/>
                      <a:pt x="269" y="231"/>
                      <a:pt x="374" y="240"/>
                    </a:cubicBezTo>
                    <a:cubicBezTo>
                      <a:pt x="386" y="238"/>
                      <a:pt x="465" y="240"/>
                      <a:pt x="446" y="192"/>
                    </a:cubicBezTo>
                    <a:cubicBezTo>
                      <a:pt x="437" y="170"/>
                      <a:pt x="339" y="144"/>
                      <a:pt x="338" y="144"/>
                    </a:cubicBezTo>
                    <a:cubicBezTo>
                      <a:pt x="326" y="140"/>
                      <a:pt x="314" y="136"/>
                      <a:pt x="302" y="132"/>
                    </a:cubicBezTo>
                    <a:cubicBezTo>
                      <a:pt x="290" y="128"/>
                      <a:pt x="266" y="120"/>
                      <a:pt x="266" y="120"/>
                    </a:cubicBezTo>
                    <a:cubicBezTo>
                      <a:pt x="214" y="124"/>
                      <a:pt x="162" y="126"/>
                      <a:pt x="110" y="132"/>
                    </a:cubicBezTo>
                    <a:cubicBezTo>
                      <a:pt x="50" y="140"/>
                      <a:pt x="42" y="209"/>
                      <a:pt x="14" y="252"/>
                    </a:cubicBezTo>
                    <a:cubicBezTo>
                      <a:pt x="18" y="276"/>
                      <a:pt x="19" y="340"/>
                      <a:pt x="50" y="360"/>
                    </a:cubicBezTo>
                    <a:cubicBezTo>
                      <a:pt x="50" y="360"/>
                      <a:pt x="140" y="390"/>
                      <a:pt x="158" y="396"/>
                    </a:cubicBezTo>
                    <a:cubicBezTo>
                      <a:pt x="170" y="400"/>
                      <a:pt x="194" y="408"/>
                      <a:pt x="194" y="408"/>
                    </a:cubicBezTo>
                    <a:cubicBezTo>
                      <a:pt x="270" y="404"/>
                      <a:pt x="347" y="406"/>
                      <a:pt x="422" y="396"/>
                    </a:cubicBezTo>
                    <a:cubicBezTo>
                      <a:pt x="462" y="390"/>
                      <a:pt x="468" y="363"/>
                      <a:pt x="446" y="336"/>
                    </a:cubicBezTo>
                    <a:cubicBezTo>
                      <a:pt x="437" y="325"/>
                      <a:pt x="422" y="320"/>
                      <a:pt x="410" y="312"/>
                    </a:cubicBezTo>
                    <a:cubicBezTo>
                      <a:pt x="318" y="316"/>
                      <a:pt x="226" y="317"/>
                      <a:pt x="134" y="324"/>
                    </a:cubicBezTo>
                    <a:cubicBezTo>
                      <a:pt x="121" y="325"/>
                      <a:pt x="107" y="327"/>
                      <a:pt x="98" y="336"/>
                    </a:cubicBezTo>
                    <a:cubicBezTo>
                      <a:pt x="79" y="355"/>
                      <a:pt x="77" y="386"/>
                      <a:pt x="62" y="408"/>
                    </a:cubicBezTo>
                    <a:cubicBezTo>
                      <a:pt x="79" y="493"/>
                      <a:pt x="68" y="449"/>
                      <a:pt x="98" y="540"/>
                    </a:cubicBezTo>
                    <a:cubicBezTo>
                      <a:pt x="102" y="552"/>
                      <a:pt x="123" y="546"/>
                      <a:pt x="134" y="552"/>
                    </a:cubicBezTo>
                    <a:cubicBezTo>
                      <a:pt x="159" y="566"/>
                      <a:pt x="179" y="591"/>
                      <a:pt x="206" y="600"/>
                    </a:cubicBezTo>
                    <a:cubicBezTo>
                      <a:pt x="230" y="608"/>
                      <a:pt x="278" y="624"/>
                      <a:pt x="278" y="624"/>
                    </a:cubicBezTo>
                    <a:cubicBezTo>
                      <a:pt x="355" y="615"/>
                      <a:pt x="410" y="636"/>
                      <a:pt x="434" y="564"/>
                    </a:cubicBezTo>
                    <a:cubicBezTo>
                      <a:pt x="430" y="552"/>
                      <a:pt x="432" y="535"/>
                      <a:pt x="422" y="528"/>
                    </a:cubicBezTo>
                    <a:cubicBezTo>
                      <a:pt x="378" y="496"/>
                      <a:pt x="254" y="495"/>
                      <a:pt x="218" y="492"/>
                    </a:cubicBezTo>
                    <a:cubicBezTo>
                      <a:pt x="120" y="501"/>
                      <a:pt x="86" y="492"/>
                      <a:pt x="14" y="540"/>
                    </a:cubicBezTo>
                    <a:cubicBezTo>
                      <a:pt x="4" y="570"/>
                      <a:pt x="0" y="634"/>
                      <a:pt x="26" y="660"/>
                    </a:cubicBezTo>
                    <a:cubicBezTo>
                      <a:pt x="35" y="669"/>
                      <a:pt x="51" y="666"/>
                      <a:pt x="62" y="672"/>
                    </a:cubicBezTo>
                    <a:cubicBezTo>
                      <a:pt x="98" y="690"/>
                      <a:pt x="133" y="716"/>
                      <a:pt x="170" y="732"/>
                    </a:cubicBezTo>
                    <a:cubicBezTo>
                      <a:pt x="205" y="747"/>
                      <a:pt x="242" y="756"/>
                      <a:pt x="278" y="768"/>
                    </a:cubicBezTo>
                    <a:cubicBezTo>
                      <a:pt x="290" y="772"/>
                      <a:pt x="314" y="780"/>
                      <a:pt x="314" y="780"/>
                    </a:cubicBezTo>
                    <a:cubicBezTo>
                      <a:pt x="346" y="776"/>
                      <a:pt x="380" y="780"/>
                      <a:pt x="410" y="768"/>
                    </a:cubicBezTo>
                    <a:cubicBezTo>
                      <a:pt x="490" y="736"/>
                      <a:pt x="380" y="702"/>
                      <a:pt x="362" y="696"/>
                    </a:cubicBezTo>
                    <a:cubicBezTo>
                      <a:pt x="250" y="705"/>
                      <a:pt x="213" y="692"/>
                      <a:pt x="134" y="744"/>
                    </a:cubicBezTo>
                    <a:cubicBezTo>
                      <a:pt x="102" y="839"/>
                      <a:pt x="110" y="791"/>
                      <a:pt x="110" y="888"/>
                    </a:cubicBezTo>
                  </a:path>
                </a:pathLst>
              </a:custGeom>
              <a:noFill/>
              <a:ln w="57240" cap="sq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944" name="Freeform 16"/>
              <p:cNvSpPr>
                <a:spLocks noChangeArrowheads="1"/>
              </p:cNvSpPr>
              <p:nvPr/>
            </p:nvSpPr>
            <p:spPr bwMode="auto">
              <a:xfrm>
                <a:off x="2529" y="2686"/>
                <a:ext cx="425" cy="445"/>
              </a:xfrm>
              <a:custGeom>
                <a:avLst/>
                <a:gdLst>
                  <a:gd name="T0" fmla="*/ 0 w 624"/>
                  <a:gd name="T1" fmla="*/ 123 h 684"/>
                  <a:gd name="T2" fmla="*/ 2 w 624"/>
                  <a:gd name="T3" fmla="*/ 71 h 684"/>
                  <a:gd name="T4" fmla="*/ 31 w 624"/>
                  <a:gd name="T5" fmla="*/ 95 h 684"/>
                  <a:gd name="T6" fmla="*/ 31 w 624"/>
                  <a:gd name="T7" fmla="*/ 43 h 684"/>
                  <a:gd name="T8" fmla="*/ 62 w 624"/>
                  <a:gd name="T9" fmla="*/ 69 h 684"/>
                  <a:gd name="T10" fmla="*/ 62 w 624"/>
                  <a:gd name="T11" fmla="*/ 26 h 684"/>
                  <a:gd name="T12" fmla="*/ 104 w 624"/>
                  <a:gd name="T13" fmla="*/ 43 h 684"/>
                  <a:gd name="T14" fmla="*/ 93 w 624"/>
                  <a:gd name="T15" fmla="*/ 0 h 684"/>
                  <a:gd name="T16" fmla="*/ 134 w 624"/>
                  <a:gd name="T17" fmla="*/ 17 h 6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4"/>
                  <a:gd name="T28" fmla="*/ 0 h 684"/>
                  <a:gd name="T29" fmla="*/ 624 w 624"/>
                  <a:gd name="T30" fmla="*/ 684 h 6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4" h="684">
                    <a:moveTo>
                      <a:pt x="0" y="684"/>
                    </a:moveTo>
                    <a:cubicBezTo>
                      <a:pt x="15" y="476"/>
                      <a:pt x="12" y="572"/>
                      <a:pt x="12" y="396"/>
                    </a:cubicBezTo>
                    <a:lnTo>
                      <a:pt x="144" y="528"/>
                    </a:lnTo>
                    <a:lnTo>
                      <a:pt x="144" y="240"/>
                    </a:lnTo>
                    <a:lnTo>
                      <a:pt x="288" y="384"/>
                    </a:lnTo>
                    <a:lnTo>
                      <a:pt x="288" y="144"/>
                    </a:lnTo>
                    <a:lnTo>
                      <a:pt x="480" y="240"/>
                    </a:lnTo>
                    <a:lnTo>
                      <a:pt x="432" y="0"/>
                    </a:lnTo>
                    <a:lnTo>
                      <a:pt x="624" y="96"/>
                    </a:lnTo>
                  </a:path>
                </a:pathLst>
              </a:custGeom>
              <a:noFill/>
              <a:ln w="57240" cap="sq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24937" name="Group 17"/>
            <p:cNvGrpSpPr>
              <a:grpSpLocks/>
            </p:cNvGrpSpPr>
            <p:nvPr/>
          </p:nvGrpSpPr>
          <p:grpSpPr bwMode="auto">
            <a:xfrm>
              <a:off x="1313" y="2623"/>
              <a:ext cx="950" cy="781"/>
              <a:chOff x="1313" y="2623"/>
              <a:chExt cx="950" cy="781"/>
            </a:xfrm>
          </p:grpSpPr>
          <p:sp>
            <p:nvSpPr>
              <p:cNvPr id="124941" name="Freeform 19"/>
              <p:cNvSpPr>
                <a:spLocks noChangeArrowheads="1"/>
              </p:cNvSpPr>
              <p:nvPr/>
            </p:nvSpPr>
            <p:spPr bwMode="auto">
              <a:xfrm>
                <a:off x="1328" y="2655"/>
                <a:ext cx="333" cy="578"/>
              </a:xfrm>
              <a:custGeom>
                <a:avLst/>
                <a:gdLst>
                  <a:gd name="T0" fmla="*/ 72 w 490"/>
                  <a:gd name="T1" fmla="*/ 0 h 888"/>
                  <a:gd name="T2" fmla="*/ 39 w 490"/>
                  <a:gd name="T3" fmla="*/ 7 h 888"/>
                  <a:gd name="T4" fmla="*/ 8 w 490"/>
                  <a:gd name="T5" fmla="*/ 17 h 888"/>
                  <a:gd name="T6" fmla="*/ 8 w 490"/>
                  <a:gd name="T7" fmla="*/ 30 h 888"/>
                  <a:gd name="T8" fmla="*/ 24 w 490"/>
                  <a:gd name="T9" fmla="*/ 34 h 888"/>
                  <a:gd name="T10" fmla="*/ 80 w 490"/>
                  <a:gd name="T11" fmla="*/ 43 h 888"/>
                  <a:gd name="T12" fmla="*/ 95 w 490"/>
                  <a:gd name="T13" fmla="*/ 34 h 888"/>
                  <a:gd name="T14" fmla="*/ 72 w 490"/>
                  <a:gd name="T15" fmla="*/ 26 h 888"/>
                  <a:gd name="T16" fmla="*/ 64 w 490"/>
                  <a:gd name="T17" fmla="*/ 23 h 888"/>
                  <a:gd name="T18" fmla="*/ 57 w 490"/>
                  <a:gd name="T19" fmla="*/ 21 h 888"/>
                  <a:gd name="T20" fmla="*/ 24 w 490"/>
                  <a:gd name="T21" fmla="*/ 23 h 888"/>
                  <a:gd name="T22" fmla="*/ 3 w 490"/>
                  <a:gd name="T23" fmla="*/ 46 h 888"/>
                  <a:gd name="T24" fmla="*/ 11 w 490"/>
                  <a:gd name="T25" fmla="*/ 64 h 888"/>
                  <a:gd name="T26" fmla="*/ 34 w 490"/>
                  <a:gd name="T27" fmla="*/ 71 h 888"/>
                  <a:gd name="T28" fmla="*/ 41 w 490"/>
                  <a:gd name="T29" fmla="*/ 74 h 888"/>
                  <a:gd name="T30" fmla="*/ 90 w 490"/>
                  <a:gd name="T31" fmla="*/ 71 h 888"/>
                  <a:gd name="T32" fmla="*/ 95 w 490"/>
                  <a:gd name="T33" fmla="*/ 61 h 888"/>
                  <a:gd name="T34" fmla="*/ 88 w 490"/>
                  <a:gd name="T35" fmla="*/ 56 h 888"/>
                  <a:gd name="T36" fmla="*/ 29 w 490"/>
                  <a:gd name="T37" fmla="*/ 58 h 888"/>
                  <a:gd name="T38" fmla="*/ 21 w 490"/>
                  <a:gd name="T39" fmla="*/ 61 h 888"/>
                  <a:gd name="T40" fmla="*/ 14 w 490"/>
                  <a:gd name="T41" fmla="*/ 74 h 888"/>
                  <a:gd name="T42" fmla="*/ 21 w 490"/>
                  <a:gd name="T43" fmla="*/ 96 h 888"/>
                  <a:gd name="T44" fmla="*/ 29 w 490"/>
                  <a:gd name="T45" fmla="*/ 99 h 888"/>
                  <a:gd name="T46" fmla="*/ 44 w 490"/>
                  <a:gd name="T47" fmla="*/ 108 h 888"/>
                  <a:gd name="T48" fmla="*/ 59 w 490"/>
                  <a:gd name="T49" fmla="*/ 112 h 888"/>
                  <a:gd name="T50" fmla="*/ 92 w 490"/>
                  <a:gd name="T51" fmla="*/ 102 h 888"/>
                  <a:gd name="T52" fmla="*/ 90 w 490"/>
                  <a:gd name="T53" fmla="*/ 95 h 888"/>
                  <a:gd name="T54" fmla="*/ 47 w 490"/>
                  <a:gd name="T55" fmla="*/ 88 h 888"/>
                  <a:gd name="T56" fmla="*/ 3 w 490"/>
                  <a:gd name="T57" fmla="*/ 96 h 888"/>
                  <a:gd name="T58" fmla="*/ 5 w 490"/>
                  <a:gd name="T59" fmla="*/ 118 h 888"/>
                  <a:gd name="T60" fmla="*/ 14 w 490"/>
                  <a:gd name="T61" fmla="*/ 120 h 888"/>
                  <a:gd name="T62" fmla="*/ 37 w 490"/>
                  <a:gd name="T63" fmla="*/ 131 h 888"/>
                  <a:gd name="T64" fmla="*/ 59 w 490"/>
                  <a:gd name="T65" fmla="*/ 138 h 888"/>
                  <a:gd name="T66" fmla="*/ 67 w 490"/>
                  <a:gd name="T67" fmla="*/ 140 h 888"/>
                  <a:gd name="T68" fmla="*/ 88 w 490"/>
                  <a:gd name="T69" fmla="*/ 138 h 888"/>
                  <a:gd name="T70" fmla="*/ 77 w 490"/>
                  <a:gd name="T71" fmla="*/ 125 h 888"/>
                  <a:gd name="T72" fmla="*/ 29 w 490"/>
                  <a:gd name="T73" fmla="*/ 133 h 888"/>
                  <a:gd name="T74" fmla="*/ 24 w 490"/>
                  <a:gd name="T75" fmla="*/ 159 h 8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90"/>
                  <a:gd name="T115" fmla="*/ 0 h 888"/>
                  <a:gd name="T116" fmla="*/ 490 w 490"/>
                  <a:gd name="T117" fmla="*/ 888 h 8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90" h="888">
                    <a:moveTo>
                      <a:pt x="338" y="0"/>
                    </a:moveTo>
                    <a:cubicBezTo>
                      <a:pt x="239" y="33"/>
                      <a:pt x="291" y="20"/>
                      <a:pt x="182" y="36"/>
                    </a:cubicBezTo>
                    <a:cubicBezTo>
                      <a:pt x="126" y="55"/>
                      <a:pt x="85" y="65"/>
                      <a:pt x="38" y="96"/>
                    </a:cubicBezTo>
                    <a:cubicBezTo>
                      <a:pt x="32" y="114"/>
                      <a:pt x="12" y="150"/>
                      <a:pt x="38" y="168"/>
                    </a:cubicBezTo>
                    <a:cubicBezTo>
                      <a:pt x="59" y="183"/>
                      <a:pt x="86" y="184"/>
                      <a:pt x="110" y="192"/>
                    </a:cubicBezTo>
                    <a:cubicBezTo>
                      <a:pt x="203" y="223"/>
                      <a:pt x="269" y="231"/>
                      <a:pt x="374" y="240"/>
                    </a:cubicBezTo>
                    <a:cubicBezTo>
                      <a:pt x="386" y="238"/>
                      <a:pt x="465" y="240"/>
                      <a:pt x="446" y="192"/>
                    </a:cubicBezTo>
                    <a:cubicBezTo>
                      <a:pt x="437" y="170"/>
                      <a:pt x="339" y="144"/>
                      <a:pt x="338" y="144"/>
                    </a:cubicBezTo>
                    <a:cubicBezTo>
                      <a:pt x="326" y="140"/>
                      <a:pt x="314" y="136"/>
                      <a:pt x="302" y="132"/>
                    </a:cubicBezTo>
                    <a:cubicBezTo>
                      <a:pt x="290" y="128"/>
                      <a:pt x="266" y="120"/>
                      <a:pt x="266" y="120"/>
                    </a:cubicBezTo>
                    <a:cubicBezTo>
                      <a:pt x="214" y="124"/>
                      <a:pt x="162" y="126"/>
                      <a:pt x="110" y="132"/>
                    </a:cubicBezTo>
                    <a:cubicBezTo>
                      <a:pt x="50" y="140"/>
                      <a:pt x="42" y="209"/>
                      <a:pt x="14" y="252"/>
                    </a:cubicBezTo>
                    <a:cubicBezTo>
                      <a:pt x="18" y="276"/>
                      <a:pt x="19" y="340"/>
                      <a:pt x="50" y="360"/>
                    </a:cubicBezTo>
                    <a:cubicBezTo>
                      <a:pt x="50" y="360"/>
                      <a:pt x="140" y="390"/>
                      <a:pt x="158" y="396"/>
                    </a:cubicBezTo>
                    <a:cubicBezTo>
                      <a:pt x="170" y="400"/>
                      <a:pt x="194" y="408"/>
                      <a:pt x="194" y="408"/>
                    </a:cubicBezTo>
                    <a:cubicBezTo>
                      <a:pt x="270" y="404"/>
                      <a:pt x="347" y="406"/>
                      <a:pt x="422" y="396"/>
                    </a:cubicBezTo>
                    <a:cubicBezTo>
                      <a:pt x="462" y="390"/>
                      <a:pt x="468" y="363"/>
                      <a:pt x="446" y="336"/>
                    </a:cubicBezTo>
                    <a:cubicBezTo>
                      <a:pt x="437" y="325"/>
                      <a:pt x="422" y="320"/>
                      <a:pt x="410" y="312"/>
                    </a:cubicBezTo>
                    <a:cubicBezTo>
                      <a:pt x="318" y="316"/>
                      <a:pt x="226" y="317"/>
                      <a:pt x="134" y="324"/>
                    </a:cubicBezTo>
                    <a:cubicBezTo>
                      <a:pt x="121" y="325"/>
                      <a:pt x="107" y="327"/>
                      <a:pt x="98" y="336"/>
                    </a:cubicBezTo>
                    <a:cubicBezTo>
                      <a:pt x="79" y="355"/>
                      <a:pt x="77" y="386"/>
                      <a:pt x="62" y="408"/>
                    </a:cubicBezTo>
                    <a:cubicBezTo>
                      <a:pt x="79" y="493"/>
                      <a:pt x="68" y="449"/>
                      <a:pt x="98" y="540"/>
                    </a:cubicBezTo>
                    <a:cubicBezTo>
                      <a:pt x="102" y="552"/>
                      <a:pt x="123" y="546"/>
                      <a:pt x="134" y="552"/>
                    </a:cubicBezTo>
                    <a:cubicBezTo>
                      <a:pt x="159" y="566"/>
                      <a:pt x="179" y="591"/>
                      <a:pt x="206" y="600"/>
                    </a:cubicBezTo>
                    <a:cubicBezTo>
                      <a:pt x="230" y="608"/>
                      <a:pt x="278" y="624"/>
                      <a:pt x="278" y="624"/>
                    </a:cubicBezTo>
                    <a:cubicBezTo>
                      <a:pt x="355" y="615"/>
                      <a:pt x="410" y="636"/>
                      <a:pt x="434" y="564"/>
                    </a:cubicBezTo>
                    <a:cubicBezTo>
                      <a:pt x="430" y="552"/>
                      <a:pt x="432" y="535"/>
                      <a:pt x="422" y="528"/>
                    </a:cubicBezTo>
                    <a:cubicBezTo>
                      <a:pt x="378" y="496"/>
                      <a:pt x="254" y="495"/>
                      <a:pt x="218" y="492"/>
                    </a:cubicBezTo>
                    <a:cubicBezTo>
                      <a:pt x="120" y="501"/>
                      <a:pt x="86" y="492"/>
                      <a:pt x="14" y="540"/>
                    </a:cubicBezTo>
                    <a:cubicBezTo>
                      <a:pt x="4" y="570"/>
                      <a:pt x="0" y="634"/>
                      <a:pt x="26" y="660"/>
                    </a:cubicBezTo>
                    <a:cubicBezTo>
                      <a:pt x="35" y="669"/>
                      <a:pt x="51" y="666"/>
                      <a:pt x="62" y="672"/>
                    </a:cubicBezTo>
                    <a:cubicBezTo>
                      <a:pt x="98" y="690"/>
                      <a:pt x="133" y="716"/>
                      <a:pt x="170" y="732"/>
                    </a:cubicBezTo>
                    <a:cubicBezTo>
                      <a:pt x="205" y="747"/>
                      <a:pt x="242" y="756"/>
                      <a:pt x="278" y="768"/>
                    </a:cubicBezTo>
                    <a:cubicBezTo>
                      <a:pt x="290" y="772"/>
                      <a:pt x="314" y="780"/>
                      <a:pt x="314" y="780"/>
                    </a:cubicBezTo>
                    <a:cubicBezTo>
                      <a:pt x="346" y="776"/>
                      <a:pt x="380" y="780"/>
                      <a:pt x="410" y="768"/>
                    </a:cubicBezTo>
                    <a:cubicBezTo>
                      <a:pt x="490" y="736"/>
                      <a:pt x="380" y="702"/>
                      <a:pt x="362" y="696"/>
                    </a:cubicBezTo>
                    <a:cubicBezTo>
                      <a:pt x="250" y="705"/>
                      <a:pt x="213" y="692"/>
                      <a:pt x="134" y="744"/>
                    </a:cubicBezTo>
                    <a:cubicBezTo>
                      <a:pt x="102" y="839"/>
                      <a:pt x="110" y="791"/>
                      <a:pt x="110" y="888"/>
                    </a:cubicBezTo>
                  </a:path>
                </a:pathLst>
              </a:custGeom>
              <a:noFill/>
              <a:ln w="57240" cap="sq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942" name="Freeform 20"/>
              <p:cNvSpPr>
                <a:spLocks noChangeArrowheads="1"/>
              </p:cNvSpPr>
              <p:nvPr/>
            </p:nvSpPr>
            <p:spPr bwMode="auto">
              <a:xfrm>
                <a:off x="1675" y="2717"/>
                <a:ext cx="425" cy="445"/>
              </a:xfrm>
              <a:custGeom>
                <a:avLst/>
                <a:gdLst>
                  <a:gd name="T0" fmla="*/ 0 w 624"/>
                  <a:gd name="T1" fmla="*/ 123 h 684"/>
                  <a:gd name="T2" fmla="*/ 2 w 624"/>
                  <a:gd name="T3" fmla="*/ 71 h 684"/>
                  <a:gd name="T4" fmla="*/ 31 w 624"/>
                  <a:gd name="T5" fmla="*/ 95 h 684"/>
                  <a:gd name="T6" fmla="*/ 31 w 624"/>
                  <a:gd name="T7" fmla="*/ 43 h 684"/>
                  <a:gd name="T8" fmla="*/ 62 w 624"/>
                  <a:gd name="T9" fmla="*/ 69 h 684"/>
                  <a:gd name="T10" fmla="*/ 62 w 624"/>
                  <a:gd name="T11" fmla="*/ 26 h 684"/>
                  <a:gd name="T12" fmla="*/ 104 w 624"/>
                  <a:gd name="T13" fmla="*/ 43 h 684"/>
                  <a:gd name="T14" fmla="*/ 93 w 624"/>
                  <a:gd name="T15" fmla="*/ 0 h 684"/>
                  <a:gd name="T16" fmla="*/ 134 w 624"/>
                  <a:gd name="T17" fmla="*/ 17 h 6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4"/>
                  <a:gd name="T28" fmla="*/ 0 h 684"/>
                  <a:gd name="T29" fmla="*/ 624 w 624"/>
                  <a:gd name="T30" fmla="*/ 684 h 6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4" h="684">
                    <a:moveTo>
                      <a:pt x="0" y="684"/>
                    </a:moveTo>
                    <a:cubicBezTo>
                      <a:pt x="15" y="476"/>
                      <a:pt x="12" y="572"/>
                      <a:pt x="12" y="396"/>
                    </a:cubicBezTo>
                    <a:lnTo>
                      <a:pt x="144" y="528"/>
                    </a:lnTo>
                    <a:lnTo>
                      <a:pt x="144" y="240"/>
                    </a:lnTo>
                    <a:lnTo>
                      <a:pt x="288" y="384"/>
                    </a:lnTo>
                    <a:lnTo>
                      <a:pt x="288" y="144"/>
                    </a:lnTo>
                    <a:lnTo>
                      <a:pt x="480" y="240"/>
                    </a:lnTo>
                    <a:lnTo>
                      <a:pt x="432" y="0"/>
                    </a:lnTo>
                    <a:lnTo>
                      <a:pt x="624" y="96"/>
                    </a:lnTo>
                  </a:path>
                </a:pathLst>
              </a:custGeom>
              <a:noFill/>
              <a:ln w="57240" cap="sq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24938" name="Group 21"/>
            <p:cNvGrpSpPr>
              <a:grpSpLocks/>
            </p:cNvGrpSpPr>
            <p:nvPr/>
          </p:nvGrpSpPr>
          <p:grpSpPr bwMode="auto">
            <a:xfrm>
              <a:off x="2167" y="3313"/>
              <a:ext cx="950" cy="781"/>
              <a:chOff x="2167" y="3313"/>
              <a:chExt cx="950" cy="781"/>
            </a:xfrm>
          </p:grpSpPr>
          <p:sp>
            <p:nvSpPr>
              <p:cNvPr id="124939" name="Freeform 23"/>
              <p:cNvSpPr>
                <a:spLocks noChangeArrowheads="1"/>
              </p:cNvSpPr>
              <p:nvPr/>
            </p:nvSpPr>
            <p:spPr bwMode="auto">
              <a:xfrm>
                <a:off x="2182" y="3344"/>
                <a:ext cx="333" cy="578"/>
              </a:xfrm>
              <a:custGeom>
                <a:avLst/>
                <a:gdLst>
                  <a:gd name="T0" fmla="*/ 72 w 490"/>
                  <a:gd name="T1" fmla="*/ 0 h 888"/>
                  <a:gd name="T2" fmla="*/ 39 w 490"/>
                  <a:gd name="T3" fmla="*/ 7 h 888"/>
                  <a:gd name="T4" fmla="*/ 8 w 490"/>
                  <a:gd name="T5" fmla="*/ 17 h 888"/>
                  <a:gd name="T6" fmla="*/ 8 w 490"/>
                  <a:gd name="T7" fmla="*/ 30 h 888"/>
                  <a:gd name="T8" fmla="*/ 24 w 490"/>
                  <a:gd name="T9" fmla="*/ 34 h 888"/>
                  <a:gd name="T10" fmla="*/ 80 w 490"/>
                  <a:gd name="T11" fmla="*/ 43 h 888"/>
                  <a:gd name="T12" fmla="*/ 95 w 490"/>
                  <a:gd name="T13" fmla="*/ 34 h 888"/>
                  <a:gd name="T14" fmla="*/ 72 w 490"/>
                  <a:gd name="T15" fmla="*/ 26 h 888"/>
                  <a:gd name="T16" fmla="*/ 64 w 490"/>
                  <a:gd name="T17" fmla="*/ 23 h 888"/>
                  <a:gd name="T18" fmla="*/ 57 w 490"/>
                  <a:gd name="T19" fmla="*/ 21 h 888"/>
                  <a:gd name="T20" fmla="*/ 24 w 490"/>
                  <a:gd name="T21" fmla="*/ 23 h 888"/>
                  <a:gd name="T22" fmla="*/ 3 w 490"/>
                  <a:gd name="T23" fmla="*/ 46 h 888"/>
                  <a:gd name="T24" fmla="*/ 11 w 490"/>
                  <a:gd name="T25" fmla="*/ 64 h 888"/>
                  <a:gd name="T26" fmla="*/ 34 w 490"/>
                  <a:gd name="T27" fmla="*/ 71 h 888"/>
                  <a:gd name="T28" fmla="*/ 41 w 490"/>
                  <a:gd name="T29" fmla="*/ 74 h 888"/>
                  <a:gd name="T30" fmla="*/ 90 w 490"/>
                  <a:gd name="T31" fmla="*/ 71 h 888"/>
                  <a:gd name="T32" fmla="*/ 95 w 490"/>
                  <a:gd name="T33" fmla="*/ 61 h 888"/>
                  <a:gd name="T34" fmla="*/ 88 w 490"/>
                  <a:gd name="T35" fmla="*/ 56 h 888"/>
                  <a:gd name="T36" fmla="*/ 29 w 490"/>
                  <a:gd name="T37" fmla="*/ 58 h 888"/>
                  <a:gd name="T38" fmla="*/ 21 w 490"/>
                  <a:gd name="T39" fmla="*/ 61 h 888"/>
                  <a:gd name="T40" fmla="*/ 14 w 490"/>
                  <a:gd name="T41" fmla="*/ 74 h 888"/>
                  <a:gd name="T42" fmla="*/ 21 w 490"/>
                  <a:gd name="T43" fmla="*/ 96 h 888"/>
                  <a:gd name="T44" fmla="*/ 29 w 490"/>
                  <a:gd name="T45" fmla="*/ 99 h 888"/>
                  <a:gd name="T46" fmla="*/ 44 w 490"/>
                  <a:gd name="T47" fmla="*/ 108 h 888"/>
                  <a:gd name="T48" fmla="*/ 59 w 490"/>
                  <a:gd name="T49" fmla="*/ 112 h 888"/>
                  <a:gd name="T50" fmla="*/ 92 w 490"/>
                  <a:gd name="T51" fmla="*/ 102 h 888"/>
                  <a:gd name="T52" fmla="*/ 90 w 490"/>
                  <a:gd name="T53" fmla="*/ 95 h 888"/>
                  <a:gd name="T54" fmla="*/ 47 w 490"/>
                  <a:gd name="T55" fmla="*/ 88 h 888"/>
                  <a:gd name="T56" fmla="*/ 3 w 490"/>
                  <a:gd name="T57" fmla="*/ 96 h 888"/>
                  <a:gd name="T58" fmla="*/ 5 w 490"/>
                  <a:gd name="T59" fmla="*/ 118 h 888"/>
                  <a:gd name="T60" fmla="*/ 14 w 490"/>
                  <a:gd name="T61" fmla="*/ 120 h 888"/>
                  <a:gd name="T62" fmla="*/ 37 w 490"/>
                  <a:gd name="T63" fmla="*/ 131 h 888"/>
                  <a:gd name="T64" fmla="*/ 59 w 490"/>
                  <a:gd name="T65" fmla="*/ 138 h 888"/>
                  <a:gd name="T66" fmla="*/ 67 w 490"/>
                  <a:gd name="T67" fmla="*/ 140 h 888"/>
                  <a:gd name="T68" fmla="*/ 88 w 490"/>
                  <a:gd name="T69" fmla="*/ 138 h 888"/>
                  <a:gd name="T70" fmla="*/ 77 w 490"/>
                  <a:gd name="T71" fmla="*/ 125 h 888"/>
                  <a:gd name="T72" fmla="*/ 29 w 490"/>
                  <a:gd name="T73" fmla="*/ 133 h 888"/>
                  <a:gd name="T74" fmla="*/ 24 w 490"/>
                  <a:gd name="T75" fmla="*/ 159 h 8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90"/>
                  <a:gd name="T115" fmla="*/ 0 h 888"/>
                  <a:gd name="T116" fmla="*/ 490 w 490"/>
                  <a:gd name="T117" fmla="*/ 888 h 8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90" h="888">
                    <a:moveTo>
                      <a:pt x="338" y="0"/>
                    </a:moveTo>
                    <a:cubicBezTo>
                      <a:pt x="239" y="33"/>
                      <a:pt x="291" y="20"/>
                      <a:pt x="182" y="36"/>
                    </a:cubicBezTo>
                    <a:cubicBezTo>
                      <a:pt x="126" y="55"/>
                      <a:pt x="85" y="65"/>
                      <a:pt x="38" y="96"/>
                    </a:cubicBezTo>
                    <a:cubicBezTo>
                      <a:pt x="32" y="114"/>
                      <a:pt x="12" y="150"/>
                      <a:pt x="38" y="168"/>
                    </a:cubicBezTo>
                    <a:cubicBezTo>
                      <a:pt x="59" y="183"/>
                      <a:pt x="86" y="184"/>
                      <a:pt x="110" y="192"/>
                    </a:cubicBezTo>
                    <a:cubicBezTo>
                      <a:pt x="203" y="223"/>
                      <a:pt x="269" y="231"/>
                      <a:pt x="374" y="240"/>
                    </a:cubicBezTo>
                    <a:cubicBezTo>
                      <a:pt x="386" y="238"/>
                      <a:pt x="465" y="240"/>
                      <a:pt x="446" y="192"/>
                    </a:cubicBezTo>
                    <a:cubicBezTo>
                      <a:pt x="437" y="170"/>
                      <a:pt x="339" y="144"/>
                      <a:pt x="338" y="144"/>
                    </a:cubicBezTo>
                    <a:cubicBezTo>
                      <a:pt x="326" y="140"/>
                      <a:pt x="314" y="136"/>
                      <a:pt x="302" y="132"/>
                    </a:cubicBezTo>
                    <a:cubicBezTo>
                      <a:pt x="290" y="128"/>
                      <a:pt x="266" y="120"/>
                      <a:pt x="266" y="120"/>
                    </a:cubicBezTo>
                    <a:cubicBezTo>
                      <a:pt x="214" y="124"/>
                      <a:pt x="162" y="126"/>
                      <a:pt x="110" y="132"/>
                    </a:cubicBezTo>
                    <a:cubicBezTo>
                      <a:pt x="50" y="140"/>
                      <a:pt x="42" y="209"/>
                      <a:pt x="14" y="252"/>
                    </a:cubicBezTo>
                    <a:cubicBezTo>
                      <a:pt x="18" y="276"/>
                      <a:pt x="19" y="340"/>
                      <a:pt x="50" y="360"/>
                    </a:cubicBezTo>
                    <a:cubicBezTo>
                      <a:pt x="50" y="360"/>
                      <a:pt x="140" y="390"/>
                      <a:pt x="158" y="396"/>
                    </a:cubicBezTo>
                    <a:cubicBezTo>
                      <a:pt x="170" y="400"/>
                      <a:pt x="194" y="408"/>
                      <a:pt x="194" y="408"/>
                    </a:cubicBezTo>
                    <a:cubicBezTo>
                      <a:pt x="270" y="404"/>
                      <a:pt x="347" y="406"/>
                      <a:pt x="422" y="396"/>
                    </a:cubicBezTo>
                    <a:cubicBezTo>
                      <a:pt x="462" y="390"/>
                      <a:pt x="468" y="363"/>
                      <a:pt x="446" y="336"/>
                    </a:cubicBezTo>
                    <a:cubicBezTo>
                      <a:pt x="437" y="325"/>
                      <a:pt x="422" y="320"/>
                      <a:pt x="410" y="312"/>
                    </a:cubicBezTo>
                    <a:cubicBezTo>
                      <a:pt x="318" y="316"/>
                      <a:pt x="226" y="317"/>
                      <a:pt x="134" y="324"/>
                    </a:cubicBezTo>
                    <a:cubicBezTo>
                      <a:pt x="121" y="325"/>
                      <a:pt x="107" y="327"/>
                      <a:pt x="98" y="336"/>
                    </a:cubicBezTo>
                    <a:cubicBezTo>
                      <a:pt x="79" y="355"/>
                      <a:pt x="77" y="386"/>
                      <a:pt x="62" y="408"/>
                    </a:cubicBezTo>
                    <a:cubicBezTo>
                      <a:pt x="79" y="493"/>
                      <a:pt x="68" y="449"/>
                      <a:pt x="98" y="540"/>
                    </a:cubicBezTo>
                    <a:cubicBezTo>
                      <a:pt x="102" y="552"/>
                      <a:pt x="123" y="546"/>
                      <a:pt x="134" y="552"/>
                    </a:cubicBezTo>
                    <a:cubicBezTo>
                      <a:pt x="159" y="566"/>
                      <a:pt x="179" y="591"/>
                      <a:pt x="206" y="600"/>
                    </a:cubicBezTo>
                    <a:cubicBezTo>
                      <a:pt x="230" y="608"/>
                      <a:pt x="278" y="624"/>
                      <a:pt x="278" y="624"/>
                    </a:cubicBezTo>
                    <a:cubicBezTo>
                      <a:pt x="355" y="615"/>
                      <a:pt x="410" y="636"/>
                      <a:pt x="434" y="564"/>
                    </a:cubicBezTo>
                    <a:cubicBezTo>
                      <a:pt x="430" y="552"/>
                      <a:pt x="432" y="535"/>
                      <a:pt x="422" y="528"/>
                    </a:cubicBezTo>
                    <a:cubicBezTo>
                      <a:pt x="378" y="496"/>
                      <a:pt x="254" y="495"/>
                      <a:pt x="218" y="492"/>
                    </a:cubicBezTo>
                    <a:cubicBezTo>
                      <a:pt x="120" y="501"/>
                      <a:pt x="86" y="492"/>
                      <a:pt x="14" y="540"/>
                    </a:cubicBezTo>
                    <a:cubicBezTo>
                      <a:pt x="4" y="570"/>
                      <a:pt x="0" y="634"/>
                      <a:pt x="26" y="660"/>
                    </a:cubicBezTo>
                    <a:cubicBezTo>
                      <a:pt x="35" y="669"/>
                      <a:pt x="51" y="666"/>
                      <a:pt x="62" y="672"/>
                    </a:cubicBezTo>
                    <a:cubicBezTo>
                      <a:pt x="98" y="690"/>
                      <a:pt x="133" y="716"/>
                      <a:pt x="170" y="732"/>
                    </a:cubicBezTo>
                    <a:cubicBezTo>
                      <a:pt x="205" y="747"/>
                      <a:pt x="242" y="756"/>
                      <a:pt x="278" y="768"/>
                    </a:cubicBezTo>
                    <a:cubicBezTo>
                      <a:pt x="290" y="772"/>
                      <a:pt x="314" y="780"/>
                      <a:pt x="314" y="780"/>
                    </a:cubicBezTo>
                    <a:cubicBezTo>
                      <a:pt x="346" y="776"/>
                      <a:pt x="380" y="780"/>
                      <a:pt x="410" y="768"/>
                    </a:cubicBezTo>
                    <a:cubicBezTo>
                      <a:pt x="490" y="736"/>
                      <a:pt x="380" y="702"/>
                      <a:pt x="362" y="696"/>
                    </a:cubicBezTo>
                    <a:cubicBezTo>
                      <a:pt x="250" y="705"/>
                      <a:pt x="213" y="692"/>
                      <a:pt x="134" y="744"/>
                    </a:cubicBezTo>
                    <a:cubicBezTo>
                      <a:pt x="102" y="839"/>
                      <a:pt x="110" y="791"/>
                      <a:pt x="110" y="888"/>
                    </a:cubicBezTo>
                  </a:path>
                </a:pathLst>
              </a:custGeom>
              <a:noFill/>
              <a:ln w="57240" cap="sq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940" name="Freeform 24"/>
              <p:cNvSpPr>
                <a:spLocks noChangeArrowheads="1"/>
              </p:cNvSpPr>
              <p:nvPr/>
            </p:nvSpPr>
            <p:spPr bwMode="auto">
              <a:xfrm>
                <a:off x="2529" y="3407"/>
                <a:ext cx="425" cy="445"/>
              </a:xfrm>
              <a:custGeom>
                <a:avLst/>
                <a:gdLst>
                  <a:gd name="T0" fmla="*/ 0 w 624"/>
                  <a:gd name="T1" fmla="*/ 123 h 684"/>
                  <a:gd name="T2" fmla="*/ 2 w 624"/>
                  <a:gd name="T3" fmla="*/ 71 h 684"/>
                  <a:gd name="T4" fmla="*/ 31 w 624"/>
                  <a:gd name="T5" fmla="*/ 95 h 684"/>
                  <a:gd name="T6" fmla="*/ 31 w 624"/>
                  <a:gd name="T7" fmla="*/ 43 h 684"/>
                  <a:gd name="T8" fmla="*/ 62 w 624"/>
                  <a:gd name="T9" fmla="*/ 69 h 684"/>
                  <a:gd name="T10" fmla="*/ 62 w 624"/>
                  <a:gd name="T11" fmla="*/ 26 h 684"/>
                  <a:gd name="T12" fmla="*/ 104 w 624"/>
                  <a:gd name="T13" fmla="*/ 43 h 684"/>
                  <a:gd name="T14" fmla="*/ 93 w 624"/>
                  <a:gd name="T15" fmla="*/ 0 h 684"/>
                  <a:gd name="T16" fmla="*/ 134 w 624"/>
                  <a:gd name="T17" fmla="*/ 17 h 6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4"/>
                  <a:gd name="T28" fmla="*/ 0 h 684"/>
                  <a:gd name="T29" fmla="*/ 624 w 624"/>
                  <a:gd name="T30" fmla="*/ 684 h 6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4" h="684">
                    <a:moveTo>
                      <a:pt x="0" y="684"/>
                    </a:moveTo>
                    <a:cubicBezTo>
                      <a:pt x="15" y="476"/>
                      <a:pt x="12" y="572"/>
                      <a:pt x="12" y="396"/>
                    </a:cubicBezTo>
                    <a:lnTo>
                      <a:pt x="144" y="528"/>
                    </a:lnTo>
                    <a:lnTo>
                      <a:pt x="144" y="240"/>
                    </a:lnTo>
                    <a:lnTo>
                      <a:pt x="288" y="384"/>
                    </a:lnTo>
                    <a:lnTo>
                      <a:pt x="288" y="144"/>
                    </a:lnTo>
                    <a:lnTo>
                      <a:pt x="480" y="240"/>
                    </a:lnTo>
                    <a:lnTo>
                      <a:pt x="432" y="0"/>
                    </a:lnTo>
                    <a:lnTo>
                      <a:pt x="624" y="96"/>
                    </a:lnTo>
                  </a:path>
                </a:pathLst>
              </a:custGeom>
              <a:noFill/>
              <a:ln w="57240" cap="sq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70189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41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1"/>
          <p:cNvSpPr txBox="1">
            <a:spLocks noChangeArrowheads="1"/>
          </p:cNvSpPr>
          <p:nvPr/>
        </p:nvSpPr>
        <p:spPr bwMode="auto">
          <a:xfrm>
            <a:off x="3276600" y="46039"/>
            <a:ext cx="7162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Four levels of protein structure</a:t>
            </a: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B51AE6D5-DF20-4656-BFEB-DE7AC1386236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126981" name="Group 4"/>
          <p:cNvGrpSpPr>
            <a:grpSpLocks/>
          </p:cNvGrpSpPr>
          <p:nvPr/>
        </p:nvGrpSpPr>
        <p:grpSpPr bwMode="auto">
          <a:xfrm>
            <a:off x="4267200" y="1600201"/>
            <a:ext cx="4203700" cy="4340225"/>
            <a:chOff x="1728" y="1008"/>
            <a:chExt cx="2648" cy="2734"/>
          </a:xfrm>
        </p:grpSpPr>
        <p:pic>
          <p:nvPicPr>
            <p:cNvPr id="12698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08"/>
              <a:ext cx="2648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6983" name="Text Box 6"/>
            <p:cNvSpPr txBox="1">
              <a:spLocks noChangeArrowheads="1"/>
            </p:cNvSpPr>
            <p:nvPr/>
          </p:nvSpPr>
          <p:spPr bwMode="auto">
            <a:xfrm>
              <a:off x="1728" y="1008"/>
              <a:ext cx="2648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7460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Four levels</a:t>
            </a:r>
          </a:p>
        </p:txBody>
      </p:sp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9028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BF9E03F8-B9CD-4AA8-A3B2-632865D604F7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129029" name="Group 4"/>
          <p:cNvGrpSpPr>
            <a:grpSpLocks/>
          </p:cNvGrpSpPr>
          <p:nvPr/>
        </p:nvGrpSpPr>
        <p:grpSpPr bwMode="auto">
          <a:xfrm>
            <a:off x="4754563" y="1143001"/>
            <a:ext cx="4203700" cy="4340225"/>
            <a:chOff x="2035" y="720"/>
            <a:chExt cx="2648" cy="2734"/>
          </a:xfrm>
        </p:grpSpPr>
        <p:pic>
          <p:nvPicPr>
            <p:cNvPr id="12903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" y="720"/>
              <a:ext cx="2648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9031" name="Text Box 6"/>
            <p:cNvSpPr txBox="1">
              <a:spLocks noChangeArrowheads="1"/>
            </p:cNvSpPr>
            <p:nvPr/>
          </p:nvSpPr>
          <p:spPr bwMode="auto">
            <a:xfrm>
              <a:off x="2035" y="720"/>
              <a:ext cx="2648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20409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Four levels</a:t>
            </a:r>
          </a:p>
        </p:txBody>
      </p:sp>
      <p:sp>
        <p:nvSpPr>
          <p:cNvPr id="131075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16680855-B97D-4C4A-AE5A-50DB5472C3D1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131077" name="Group 4"/>
          <p:cNvGrpSpPr>
            <a:grpSpLocks/>
          </p:cNvGrpSpPr>
          <p:nvPr/>
        </p:nvGrpSpPr>
        <p:grpSpPr bwMode="auto">
          <a:xfrm>
            <a:off x="4754563" y="1143001"/>
            <a:ext cx="4203700" cy="4340225"/>
            <a:chOff x="2035" y="720"/>
            <a:chExt cx="2648" cy="2734"/>
          </a:xfrm>
        </p:grpSpPr>
        <p:pic>
          <p:nvPicPr>
            <p:cNvPr id="13107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" y="720"/>
              <a:ext cx="2648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1079" name="Text Box 6"/>
            <p:cNvSpPr txBox="1">
              <a:spLocks noChangeArrowheads="1"/>
            </p:cNvSpPr>
            <p:nvPr/>
          </p:nvSpPr>
          <p:spPr bwMode="auto">
            <a:xfrm>
              <a:off x="2035" y="720"/>
              <a:ext cx="2648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5243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Four levels</a:t>
            </a:r>
          </a:p>
        </p:txBody>
      </p:sp>
      <p:sp>
        <p:nvSpPr>
          <p:cNvPr id="133123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24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134424E1-C45D-43D0-8003-6A4F496D01A1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133125" name="Group 4"/>
          <p:cNvGrpSpPr>
            <a:grpSpLocks/>
          </p:cNvGrpSpPr>
          <p:nvPr/>
        </p:nvGrpSpPr>
        <p:grpSpPr bwMode="auto">
          <a:xfrm>
            <a:off x="4754563" y="1143001"/>
            <a:ext cx="4203700" cy="4340225"/>
            <a:chOff x="2035" y="720"/>
            <a:chExt cx="2648" cy="2734"/>
          </a:xfrm>
        </p:grpSpPr>
        <p:pic>
          <p:nvPicPr>
            <p:cNvPr id="13312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" y="720"/>
              <a:ext cx="2648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127" name="Text Box 6"/>
            <p:cNvSpPr txBox="1">
              <a:spLocks noChangeArrowheads="1"/>
            </p:cNvSpPr>
            <p:nvPr/>
          </p:nvSpPr>
          <p:spPr bwMode="auto">
            <a:xfrm>
              <a:off x="2035" y="720"/>
              <a:ext cx="2648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2757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A5BBB2F5-AF97-427F-A20D-EDF71E8393D8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1336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 (</a:t>
            </a:r>
            <a:r>
              <a:rPr lang="en-US" altLang="en-US" sz="48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Polypeptides</a:t>
            </a:r>
            <a:r>
              <a:rPr lang="en-US" altLang="en-US" sz="4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981200" y="1295400"/>
            <a:ext cx="82296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>
                <a:solidFill>
                  <a:srgbClr val="333399"/>
                </a:solidFill>
              </a:rPr>
              <a:t>Chains of Amino acids (</a:t>
            </a:r>
            <a:r>
              <a:rPr lang="en-US" altLang="en-US" sz="3200" b="1" u="sng">
                <a:solidFill>
                  <a:srgbClr val="333399"/>
                </a:solidFill>
              </a:rPr>
              <a:t>20</a:t>
            </a:r>
            <a:r>
              <a:rPr lang="en-US" altLang="en-US" sz="3200" b="1">
                <a:solidFill>
                  <a:srgbClr val="333399"/>
                </a:solidFill>
              </a:rPr>
              <a:t> different kinds)</a:t>
            </a:r>
            <a:r>
              <a:rPr lang="en-US" altLang="en-US" sz="3200"/>
              <a:t> bonded together by </a:t>
            </a:r>
            <a:r>
              <a:rPr lang="en-US" altLang="en-US" sz="32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bonds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/>
              <a:t>(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polypeptides</a:t>
            </a:r>
            <a:r>
              <a:rPr lang="en-US" altLang="en-US" sz="3200"/>
              <a:t>)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/>
              <a:t>Made of </a:t>
            </a:r>
            <a:r>
              <a:rPr lang="en-US" altLang="en-US" sz="3200" u="sng"/>
              <a:t>Nitrogen, Carbon, Oxygen, and Hydrogen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D2DB9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 u="sng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Functions:</a:t>
            </a:r>
          </a:p>
          <a:p>
            <a:pPr lvl="1"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Comic Sans MS" panose="030F0702030302020204" pitchFamily="66" charset="0"/>
              <a:buChar char="–"/>
              <a:defRPr/>
            </a:pPr>
            <a:r>
              <a:rPr lang="en-US" alt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Regulate</a:t>
            </a:r>
            <a:r>
              <a:rPr lang="en-US" alt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cell processes (enzymes)</a:t>
            </a:r>
          </a:p>
          <a:p>
            <a:pPr lvl="1"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Comic Sans MS" panose="030F0702030302020204" pitchFamily="66" charset="0"/>
              <a:buChar char="–"/>
              <a:defRPr/>
            </a:pPr>
            <a:r>
              <a:rPr lang="en-US" alt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</a:t>
            </a:r>
            <a:r>
              <a:rPr lang="en-US" alt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bones and muscles</a:t>
            </a:r>
          </a:p>
          <a:p>
            <a:pPr lvl="1"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Comic Sans MS" panose="030F0702030302020204" pitchFamily="66" charset="0"/>
              <a:buChar char="–"/>
              <a:defRPr/>
            </a:pPr>
            <a:r>
              <a:rPr lang="en-US" alt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Transportation</a:t>
            </a:r>
            <a:r>
              <a:rPr lang="en-US" alt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substances into and out of the cell</a:t>
            </a:r>
          </a:p>
        </p:txBody>
      </p:sp>
    </p:spTree>
    <p:extLst>
      <p:ext uri="{BB962C8B-B14F-4D97-AF65-F5344CB8AC3E}">
        <p14:creationId xmlns:p14="http://schemas.microsoft.com/office/powerpoint/2010/main" val="21645080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Functions of Proteins</a:t>
            </a: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structural</a:t>
            </a:r>
            <a:r>
              <a:rPr lang="en-US" altLang="en-US" b="1">
                <a:latin typeface="Arial Black" panose="020B0A04020102020204" pitchFamily="34" charset="0"/>
              </a:rPr>
              <a:t> proteins</a:t>
            </a:r>
            <a:r>
              <a:rPr lang="en-US" altLang="en-US">
                <a:latin typeface="Arial Black" panose="020B0A04020102020204" pitchFamily="34" charset="0"/>
              </a:rPr>
              <a:t>— silk of spiders, hair of mammals,fibers that make up our tendons and ligaments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>
                <a:latin typeface="Arial Black" panose="020B0A04020102020204" pitchFamily="34" charset="0"/>
              </a:rPr>
              <a:t>2</a:t>
            </a:r>
            <a:r>
              <a:rPr lang="en-US" altLang="en-US" b="1">
                <a:latin typeface="Arial Black" panose="020B0A04020102020204" pitchFamily="34" charset="0"/>
              </a:rPr>
              <a:t>.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contractile</a:t>
            </a:r>
            <a:r>
              <a:rPr lang="en-US" altLang="en-US" b="1">
                <a:latin typeface="Arial Black" panose="020B0A04020102020204" pitchFamily="34" charset="0"/>
              </a:rPr>
              <a:t> proteins</a:t>
            </a:r>
            <a:r>
              <a:rPr lang="en-US" altLang="en-US">
                <a:latin typeface="Arial Black" panose="020B0A04020102020204" pitchFamily="34" charset="0"/>
              </a:rPr>
              <a:t>— provide muscular movement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135172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5173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9F3AB639-AE70-412A-9E5A-390BCE16FE73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20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3810000"/>
            <a:ext cx="18716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29000"/>
            <a:ext cx="172243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9240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More functions</a:t>
            </a: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Black" panose="020B0A04020102020204" pitchFamily="34" charset="0"/>
              <a:buChar char="•"/>
              <a:defRPr/>
            </a:pPr>
            <a:r>
              <a:rPr lang="en-US" altLang="en-US" dirty="0">
                <a:latin typeface="Arial Black" panose="020B0A04020102020204" pitchFamily="34" charset="0"/>
              </a:rPr>
              <a:t>3.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storage</a:t>
            </a:r>
            <a:r>
              <a:rPr lang="en-US" altLang="en-US" b="1" dirty="0">
                <a:latin typeface="Arial Black" panose="020B0A04020102020204" pitchFamily="34" charset="0"/>
              </a:rPr>
              <a:t> proteins</a:t>
            </a:r>
            <a:r>
              <a:rPr lang="en-US" altLang="en-US" dirty="0">
                <a:latin typeface="Arial Black" panose="020B0A04020102020204" pitchFamily="34" charset="0"/>
              </a:rPr>
              <a:t>— store important amino acids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dirty="0">
                <a:latin typeface="Arial Black" panose="020B0A04020102020204" pitchFamily="34" charset="0"/>
              </a:rPr>
              <a:t>4.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defensive</a:t>
            </a:r>
            <a:r>
              <a:rPr lang="en-US" altLang="en-US" b="1" dirty="0">
                <a:latin typeface="Arial Black" panose="020B0A04020102020204" pitchFamily="34" charset="0"/>
              </a:rPr>
              <a:t> proteins</a:t>
            </a:r>
            <a:r>
              <a:rPr lang="en-US" altLang="en-US" dirty="0">
                <a:latin typeface="Arial Black" panose="020B0A04020102020204" pitchFamily="34" charset="0"/>
              </a:rPr>
              <a:t>— antibodies which fight infections and are carried in the blood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7221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C4684DC0-0A3C-4802-8898-F89515EE86E0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21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" b="18620"/>
          <a:stretch>
            <a:fillRect/>
          </a:stretch>
        </p:blipFill>
        <p:spPr bwMode="auto">
          <a:xfrm>
            <a:off x="7315201" y="3124200"/>
            <a:ext cx="21685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189" b="186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8419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More Functions</a:t>
            </a:r>
          </a:p>
        </p:txBody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>
                <a:latin typeface="Arial Black" panose="020B0A04020102020204" pitchFamily="34" charset="0"/>
              </a:rPr>
              <a:t>5.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transport</a:t>
            </a:r>
            <a:r>
              <a:rPr lang="en-US" altLang="en-US" b="1">
                <a:latin typeface="Arial Black" panose="020B0A04020102020204" pitchFamily="34" charset="0"/>
              </a:rPr>
              <a:t> proteins</a:t>
            </a:r>
            <a:r>
              <a:rPr lang="en-US" altLang="en-US">
                <a:latin typeface="Arial Black" panose="020B0A04020102020204" pitchFamily="34" charset="0"/>
              </a:rPr>
              <a:t>— hemogloblin—iron containing protein in the blood that conveys oxygen from our lungs to other parts of the body.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>
                <a:latin typeface="Arial Black" panose="020B0A04020102020204" pitchFamily="34" charset="0"/>
              </a:rPr>
              <a:t>6.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signal </a:t>
            </a:r>
            <a:r>
              <a:rPr lang="en-US" altLang="en-US" b="1">
                <a:latin typeface="Arial Black" panose="020B0A04020102020204" pitchFamily="34" charset="0"/>
              </a:rPr>
              <a:t>proteins</a:t>
            </a:r>
            <a:r>
              <a:rPr lang="en-US" altLang="en-US">
                <a:latin typeface="Arial Black" panose="020B0A04020102020204" pitchFamily="34" charset="0"/>
              </a:rPr>
              <a:t>— hormones which help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>
                <a:latin typeface="Arial Black" panose="020B0A04020102020204" pitchFamily="34" charset="0"/>
              </a:rPr>
              <a:t>coordinate body activities by serving as messengers from one cell to another</a:t>
            </a:r>
          </a:p>
          <a:p>
            <a:pPr defTabSz="457200" fontAlgn="base">
              <a:spcBef>
                <a:spcPts val="700"/>
              </a:spcBef>
              <a:spcAft>
                <a:spcPct val="0"/>
              </a:spcAft>
              <a:buSzPct val="100000"/>
              <a:defRPr/>
            </a:pP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700"/>
              </a:spcBef>
              <a:spcAft>
                <a:spcPct val="0"/>
              </a:spcAft>
              <a:buSzPct val="100000"/>
              <a:defRPr/>
            </a:pPr>
            <a:endParaRPr lang="en-US" altLang="en-U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9269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3D150558-C1C6-463A-BE5B-9FCD2C495EBE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22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139270" name="Group 5"/>
          <p:cNvGrpSpPr>
            <a:grpSpLocks/>
          </p:cNvGrpSpPr>
          <p:nvPr/>
        </p:nvGrpSpPr>
        <p:grpSpPr bwMode="auto">
          <a:xfrm>
            <a:off x="4495801" y="4495801"/>
            <a:ext cx="3962401" cy="1704976"/>
            <a:chOff x="1872" y="2832"/>
            <a:chExt cx="2496" cy="1074"/>
          </a:xfrm>
        </p:grpSpPr>
        <p:pic>
          <p:nvPicPr>
            <p:cNvPr id="13927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832"/>
              <a:ext cx="2341" cy="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9272" name="Text Box 7"/>
            <p:cNvSpPr txBox="1">
              <a:spLocks noChangeArrowheads="1"/>
            </p:cNvSpPr>
            <p:nvPr/>
          </p:nvSpPr>
          <p:spPr bwMode="auto">
            <a:xfrm>
              <a:off x="2762" y="3039"/>
              <a:ext cx="672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800">
                  <a:solidFill>
                    <a:srgbClr val="003399"/>
                  </a:solidFill>
                  <a:latin typeface="Comic Sans MS" panose="030F0702030302020204" pitchFamily="66" charset="0"/>
                </a:rPr>
                <a:t>Proteins</a:t>
              </a:r>
            </a:p>
          </p:txBody>
        </p:sp>
        <p:sp>
          <p:nvSpPr>
            <p:cNvPr id="139273" name="Text Box 8"/>
            <p:cNvSpPr txBox="1">
              <a:spLocks noChangeArrowheads="1"/>
            </p:cNvSpPr>
            <p:nvPr/>
          </p:nvSpPr>
          <p:spPr bwMode="auto">
            <a:xfrm>
              <a:off x="1960" y="3567"/>
              <a:ext cx="841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800">
                  <a:solidFill>
                    <a:srgbClr val="003399"/>
                  </a:solidFill>
                  <a:latin typeface="Comic Sans MS" panose="030F0702030302020204" pitchFamily="66" charset="0"/>
                </a:rPr>
                <a:t>Transport </a:t>
              </a:r>
            </a:p>
            <a:p>
              <a:pPr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800">
                  <a:solidFill>
                    <a:srgbClr val="003399"/>
                  </a:solidFill>
                  <a:latin typeface="Comic Sans MS" panose="030F0702030302020204" pitchFamily="66" charset="0"/>
                </a:rPr>
                <a:t>Protein</a:t>
              </a:r>
            </a:p>
          </p:txBody>
        </p:sp>
        <p:sp>
          <p:nvSpPr>
            <p:cNvPr id="139274" name="Text Box 9"/>
            <p:cNvSpPr txBox="1">
              <a:spLocks noChangeArrowheads="1"/>
            </p:cNvSpPr>
            <p:nvPr/>
          </p:nvSpPr>
          <p:spPr bwMode="auto">
            <a:xfrm>
              <a:off x="3354" y="3636"/>
              <a:ext cx="1014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800">
                  <a:solidFill>
                    <a:srgbClr val="003399"/>
                  </a:solidFill>
                  <a:latin typeface="Comic Sans MS" panose="030F0702030302020204" pitchFamily="66" charset="0"/>
                </a:rPr>
                <a:t>Phospholipids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65136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More Functions</a:t>
            </a: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Black" panose="020B0A04020102020204" pitchFamily="34" charset="0"/>
              <a:buChar char="•"/>
              <a:defRPr/>
            </a:pPr>
            <a:r>
              <a:rPr lang="en-US" altLang="en-US">
                <a:latin typeface="Arial Black" panose="020B0A04020102020204" pitchFamily="34" charset="0"/>
              </a:rPr>
              <a:t>7.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enzyme </a:t>
            </a:r>
            <a:r>
              <a:rPr lang="en-US" altLang="en-US" b="1">
                <a:latin typeface="Arial Black" panose="020B0A04020102020204" pitchFamily="34" charset="0"/>
              </a:rPr>
              <a:t>proteins</a:t>
            </a:r>
            <a:r>
              <a:rPr lang="en-US" altLang="en-US">
                <a:latin typeface="Arial Black" panose="020B0A04020102020204" pitchFamily="34" charset="0"/>
              </a:rPr>
              <a:t>— serve as a chemical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catalysts, </a:t>
            </a:r>
            <a:r>
              <a:rPr lang="en-US" altLang="en-US">
                <a:latin typeface="Arial Black" panose="020B0A04020102020204" pitchFamily="34" charset="0"/>
              </a:rPr>
              <a:t>an agent that changes the rate of chemical reactions without itself being changed into a different molecule in the process. 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 Black" panose="020B0A04020102020204" pitchFamily="34" charset="0"/>
              <a:buChar char="•"/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Enzymes</a:t>
            </a:r>
            <a:r>
              <a:rPr lang="en-US" altLang="en-US">
                <a:latin typeface="Arial Black" panose="020B0A04020102020204" pitchFamily="34" charset="0"/>
              </a:rPr>
              <a:t> promote and regulate virtually all chemical reactions in cells</a:t>
            </a:r>
            <a:r>
              <a:rPr lang="en-US" altLang="en-US" b="1">
                <a:latin typeface="Arial Black" panose="020B0A04020102020204" pitchFamily="34" charset="0"/>
              </a:rPr>
              <a:t>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 b="1">
              <a:latin typeface="Arial Black" panose="020B0A04020102020204" pitchFamily="34" charset="0"/>
            </a:endParaRPr>
          </a:p>
        </p:txBody>
      </p:sp>
      <p:sp>
        <p:nvSpPr>
          <p:cNvPr id="141316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1317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06DFDC2C-4E8A-4519-909B-D9705FF70F7C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23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353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1"/>
          <p:cNvSpPr txBox="1">
            <a:spLocks noChangeArrowheads="1"/>
          </p:cNvSpPr>
          <p:nvPr/>
        </p:nvSpPr>
        <p:spPr bwMode="auto">
          <a:xfrm>
            <a:off x="3276600" y="457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3363" name="Text Box 2"/>
          <p:cNvSpPr txBox="1">
            <a:spLocks noChangeArrowheads="1"/>
          </p:cNvSpPr>
          <p:nvPr/>
        </p:nvSpPr>
        <p:spPr bwMode="auto">
          <a:xfrm>
            <a:off x="2803525" y="6019800"/>
            <a:ext cx="713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400">
                <a:latin typeface="Comic Sans MS" panose="030F0702030302020204" pitchFamily="66" charset="0"/>
              </a:rPr>
              <a:t>Enzymes lowers a reaction's activation energy </a:t>
            </a:r>
          </a:p>
        </p:txBody>
      </p:sp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75847FEA-B0DE-41ED-8952-575FDF83DEDA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24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143365" name="Group 4"/>
          <p:cNvGrpSpPr>
            <a:grpSpLocks/>
          </p:cNvGrpSpPr>
          <p:nvPr/>
        </p:nvGrpSpPr>
        <p:grpSpPr bwMode="auto">
          <a:xfrm>
            <a:off x="3276601" y="1143001"/>
            <a:ext cx="7159625" cy="4340225"/>
            <a:chOff x="1104" y="720"/>
            <a:chExt cx="4510" cy="2734"/>
          </a:xfrm>
        </p:grpSpPr>
        <p:pic>
          <p:nvPicPr>
            <p:cNvPr id="14336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730"/>
            <a:stretch>
              <a:fillRect/>
            </a:stretch>
          </p:blipFill>
          <p:spPr bwMode="auto">
            <a:xfrm>
              <a:off x="1116" y="720"/>
              <a:ext cx="4450" cy="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b="5873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36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61" b="6664"/>
            <a:stretch>
              <a:fillRect/>
            </a:stretch>
          </p:blipFill>
          <p:spPr bwMode="auto">
            <a:xfrm>
              <a:off x="1104" y="2186"/>
              <a:ext cx="4510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53661" b="666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41596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"/>
          <p:cNvSpPr txBox="1">
            <a:spLocks noChangeArrowheads="1"/>
          </p:cNvSpPr>
          <p:nvPr/>
        </p:nvSpPr>
        <p:spPr bwMode="auto">
          <a:xfrm>
            <a:off x="3276600" y="457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276600" y="1143001"/>
            <a:ext cx="71628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>
                <a:cs typeface="Times New Roman" panose="02020603050405020304" pitchFamily="18" charset="0"/>
              </a:rPr>
              <a:t>Based on their overall shape and structure, proteins are classified as either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fibrous</a:t>
            </a:r>
            <a:r>
              <a:rPr lang="en-US" altLang="en-US">
                <a:cs typeface="Times New Roman" panose="02020603050405020304" pitchFamily="18" charset="0"/>
              </a:rPr>
              <a:t> or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globular proteins.</a:t>
            </a:r>
          </a:p>
          <a:p>
            <a:pPr defTabSz="457200" fontAlgn="base">
              <a:spcBef>
                <a:spcPts val="450"/>
              </a:spcBef>
              <a:spcAft>
                <a:spcPct val="0"/>
              </a:spcAft>
              <a:buSzPct val="100000"/>
              <a:defRPr/>
            </a:pPr>
            <a:endParaRPr lang="en-US" altLang="en-US" sz="1800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 Black" panose="020B0A04020102020204" pitchFamily="34" charset="0"/>
              <a:buChar char="•"/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Fibrous Proteins</a:t>
            </a:r>
          </a:p>
          <a:p>
            <a:pPr defTabSz="4572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>
                <a:cs typeface="Times New Roman" panose="02020603050405020304" pitchFamily="18" charset="0"/>
              </a:rPr>
              <a:t>The strand-like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fibrous proteins</a:t>
            </a:r>
            <a:r>
              <a:rPr lang="en-US" altLang="en-US">
                <a:cs typeface="Times New Roman" panose="02020603050405020304" pitchFamily="18" charset="0"/>
              </a:rPr>
              <a:t> (a.k.a.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structural proteins</a:t>
            </a:r>
            <a:r>
              <a:rPr lang="en-US" altLang="en-US">
                <a:cs typeface="Times New Roman" panose="02020603050405020304" pitchFamily="18" charset="0"/>
              </a:rPr>
              <a:t>) appear most of the in body structures</a:t>
            </a:r>
            <a:r>
              <a:rPr lang="en-US" altLang="en-US" sz="2000">
                <a:cs typeface="Times New Roman" panose="02020603050405020304" pitchFamily="18" charset="0"/>
              </a:rPr>
              <a:t>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>
                <a:cs typeface="Times New Roman" panose="02020603050405020304" pitchFamily="18" charset="0"/>
              </a:rPr>
              <a:t>They are very important in binding structures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en-US">
                <a:cs typeface="Times New Roman" panose="02020603050405020304" pitchFamily="18" charset="0"/>
              </a:rPr>
              <a:t>together and providing strength in certain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en-US">
                <a:cs typeface="Times New Roman" panose="02020603050405020304" pitchFamily="18" charset="0"/>
              </a:rPr>
              <a:t>body tissues.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45412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5413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CE1EC8F8-B336-419D-90F0-EC5816A9D56C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25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12553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6911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Fibrous</a:t>
            </a:r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895600" y="9906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For example,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collagen</a:t>
            </a:r>
            <a:r>
              <a:rPr lang="en-US" altLang="en-US" dirty="0">
                <a:cs typeface="Times New Roman" panose="02020603050405020304" pitchFamily="18" charset="0"/>
              </a:rPr>
              <a:t>, cartilage, tendons and ligaments, actin and myosin (muscle fibers).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Keratin </a:t>
            </a:r>
            <a:r>
              <a:rPr lang="en-US" altLang="en-US" dirty="0">
                <a:cs typeface="Times New Roman" panose="02020603050405020304" pitchFamily="18" charset="0"/>
              </a:rPr>
              <a:t>is the structural protein of hair or nails and the material that makes skin tough.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147460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7461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567F21A5-A7D3-48A2-A79C-C4CA257F5F11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26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3735389" y="3048001"/>
            <a:ext cx="5483225" cy="2149475"/>
            <a:chOff x="1968" y="2736"/>
            <a:chExt cx="3454" cy="1354"/>
          </a:xfrm>
        </p:grpSpPr>
        <p:pic>
          <p:nvPicPr>
            <p:cNvPr id="14746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928"/>
              <a:ext cx="881" cy="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746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120"/>
              <a:ext cx="689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7465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736"/>
              <a:ext cx="1198" cy="1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12939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Globular</a:t>
            </a:r>
          </a:p>
        </p:txBody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276600" y="10668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>
                <a:cs typeface="Times New Roman" panose="02020603050405020304" pitchFamily="18" charset="0"/>
              </a:rPr>
              <a:t>Globular proteins are mobile, generally spherical molecules that play crucial roles in virtually all biological processes.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>
                <a:cs typeface="Times New Roman" panose="02020603050405020304" pitchFamily="18" charset="0"/>
              </a:rPr>
              <a:t>Because they do things rather than just form structures, Globular proteins are also called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functional proteins.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>
                <a:cs typeface="Times New Roman" panose="02020603050405020304" pitchFamily="18" charset="0"/>
              </a:rPr>
              <a:t>Functional proteins help provide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immunity.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9509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A7437ACF-A305-4EA5-8DE7-607661FB4791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27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pic>
        <p:nvPicPr>
          <p:cNvPr id="1495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1"/>
            <a:ext cx="28575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64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Globular</a:t>
            </a:r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>
                <a:cs typeface="Times New Roman" panose="02020603050405020304" pitchFamily="18" charset="0"/>
              </a:rPr>
              <a:t>Others are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hormones </a:t>
            </a:r>
            <a:r>
              <a:rPr lang="en-US" altLang="en-US">
                <a:cs typeface="Times New Roman" panose="02020603050405020304" pitchFamily="18" charset="0"/>
              </a:rPr>
              <a:t>that help to regulate growth and development.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cs typeface="Times New Roman" panose="02020603050405020304" pitchFamily="18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>
                <a:cs typeface="Times New Roman" panose="02020603050405020304" pitchFamily="18" charset="0"/>
              </a:rPr>
              <a:t>Others are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enzymes</a:t>
            </a:r>
            <a:r>
              <a:rPr lang="en-US" altLang="en-US">
                <a:cs typeface="Times New Roman" panose="02020603050405020304" pitchFamily="18" charset="0"/>
              </a:rPr>
              <a:t>—which are biological catalysts (speeds up) that regulate essentially every chemical reaction that goes on in the body.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51556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1557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A44D8FE1-C194-4CF9-BB49-11E090615893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28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pic>
        <p:nvPicPr>
          <p:cNvPr id="15155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1"/>
            <a:ext cx="41148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9068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1"/>
          <p:cNvSpPr txBox="1">
            <a:spLocks noChangeArrowheads="1"/>
          </p:cNvSpPr>
          <p:nvPr/>
        </p:nvSpPr>
        <p:spPr bwMode="auto">
          <a:xfrm>
            <a:off x="3276600" y="457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276600" y="1143001"/>
            <a:ext cx="7162800" cy="571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dirty="0">
                <a:latin typeface="Arial Black" panose="020B0A04020102020204" pitchFamily="34" charset="0"/>
              </a:rPr>
              <a:t>In a process called</a:t>
            </a:r>
            <a:r>
              <a:rPr lang="en-US" altLang="en-US" b="1" dirty="0">
                <a:latin typeface="Arial Black" panose="020B0A040201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denaturation</a:t>
            </a:r>
            <a:r>
              <a:rPr lang="en-US" altLang="en-US" dirty="0">
                <a:latin typeface="Arial Black" panose="020B0A04020102020204" pitchFamily="34" charset="0"/>
              </a:rPr>
              <a:t>, polypeptide chains unravel, losing their specific shape and, as a result, their function.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dirty="0">
                <a:latin typeface="Arial Black" panose="020B0A04020102020204" pitchFamily="34" charset="0"/>
              </a:rPr>
              <a:t>**Changes in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temperature</a:t>
            </a:r>
            <a:r>
              <a:rPr lang="en-US" altLang="en-US" dirty="0">
                <a:latin typeface="Arial Black" panose="020B0A04020102020204" pitchFamily="34" charset="0"/>
              </a:rPr>
              <a:t>,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salt concentration</a:t>
            </a:r>
            <a:r>
              <a:rPr lang="en-US" altLang="en-US" dirty="0">
                <a:latin typeface="Arial Black" panose="020B0A04020102020204" pitchFamily="34" charset="0"/>
              </a:rPr>
              <a:t> and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pH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dirty="0">
                <a:latin typeface="Arial Black" panose="020B0A04020102020204" pitchFamily="34" charset="0"/>
              </a:rPr>
              <a:t>can denature many proteins.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 dirty="0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dirty="0">
                <a:latin typeface="Arial Black" panose="020B0A04020102020204" pitchFamily="34" charset="0"/>
              </a:rPr>
              <a:t>For example, visualize what happens when you fry an egg.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dirty="0">
                <a:latin typeface="Arial Black" panose="020B0A04020102020204" pitchFamily="34" charset="0"/>
              </a:rPr>
              <a:t>Heat denatures the clear protein surrounding the yolk, making it solid, white and opaque.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 dirty="0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153604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05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0D88CC41-0E4B-4C1E-8E33-83871D367627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29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25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Amino Acids</a:t>
            </a:r>
          </a:p>
        </p:txBody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0356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B690C441-3669-456B-91A5-71EF067741F8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100357" name="Group 4"/>
          <p:cNvGrpSpPr>
            <a:grpSpLocks/>
          </p:cNvGrpSpPr>
          <p:nvPr/>
        </p:nvGrpSpPr>
        <p:grpSpPr bwMode="auto">
          <a:xfrm>
            <a:off x="4379913" y="1981201"/>
            <a:ext cx="4953000" cy="2663825"/>
            <a:chOff x="1799" y="1248"/>
            <a:chExt cx="3120" cy="1678"/>
          </a:xfrm>
        </p:grpSpPr>
        <p:pic>
          <p:nvPicPr>
            <p:cNvPr id="10035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9" r="571" b="53337"/>
            <a:stretch>
              <a:fillRect/>
            </a:stretch>
          </p:blipFill>
          <p:spPr bwMode="auto">
            <a:xfrm>
              <a:off x="1799" y="1248"/>
              <a:ext cx="3120" cy="1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7779" r="571" b="53337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359" name="Text Box 6"/>
            <p:cNvSpPr txBox="1">
              <a:spLocks noChangeArrowheads="1"/>
            </p:cNvSpPr>
            <p:nvPr/>
          </p:nvSpPr>
          <p:spPr bwMode="auto">
            <a:xfrm>
              <a:off x="1799" y="1248"/>
              <a:ext cx="3120" cy="1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0729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Proteins</a:t>
            </a:r>
          </a:p>
        </p:txBody>
      </p:sp>
      <p:sp>
        <p:nvSpPr>
          <p:cNvPr id="155651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5652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2AE8A374-7008-44F3-94D5-728530160C93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30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155653" name="Group 4"/>
          <p:cNvGrpSpPr>
            <a:grpSpLocks/>
          </p:cNvGrpSpPr>
          <p:nvPr/>
        </p:nvGrpSpPr>
        <p:grpSpPr bwMode="auto">
          <a:xfrm>
            <a:off x="4156076" y="1143001"/>
            <a:ext cx="5400675" cy="4340225"/>
            <a:chOff x="1658" y="720"/>
            <a:chExt cx="3402" cy="2734"/>
          </a:xfrm>
        </p:grpSpPr>
        <p:pic>
          <p:nvPicPr>
            <p:cNvPr id="15565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3"/>
            <a:stretch>
              <a:fillRect/>
            </a:stretch>
          </p:blipFill>
          <p:spPr bwMode="auto">
            <a:xfrm>
              <a:off x="1658" y="720"/>
              <a:ext cx="3402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242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5655" name="Text Box 6"/>
            <p:cNvSpPr txBox="1">
              <a:spLocks noChangeArrowheads="1"/>
            </p:cNvSpPr>
            <p:nvPr/>
          </p:nvSpPr>
          <p:spPr bwMode="auto">
            <a:xfrm>
              <a:off x="1658" y="720"/>
              <a:ext cx="3402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1448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79" y="2726223"/>
            <a:ext cx="9686347" cy="3319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3501" y="699247"/>
            <a:ext cx="7539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Biuret’s Test for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3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20 amino acids</a:t>
            </a:r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9060D198-A603-4549-960A-B2C6A005F4B1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102405" name="Group 4"/>
          <p:cNvGrpSpPr>
            <a:grpSpLocks/>
          </p:cNvGrpSpPr>
          <p:nvPr/>
        </p:nvGrpSpPr>
        <p:grpSpPr bwMode="auto">
          <a:xfrm>
            <a:off x="4972051" y="1143001"/>
            <a:ext cx="3768725" cy="4340225"/>
            <a:chOff x="2172" y="720"/>
            <a:chExt cx="2374" cy="2734"/>
          </a:xfrm>
        </p:grpSpPr>
        <p:pic>
          <p:nvPicPr>
            <p:cNvPr id="10240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" t="5557" r="5458" b="16266"/>
            <a:stretch>
              <a:fillRect/>
            </a:stretch>
          </p:blipFill>
          <p:spPr bwMode="auto">
            <a:xfrm>
              <a:off x="2172" y="720"/>
              <a:ext cx="2374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060" t="5557" r="5458" b="16266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07" name="Text Box 6"/>
            <p:cNvSpPr txBox="1">
              <a:spLocks noChangeArrowheads="1"/>
            </p:cNvSpPr>
            <p:nvPr/>
          </p:nvSpPr>
          <p:spPr bwMode="auto">
            <a:xfrm>
              <a:off x="2172" y="720"/>
              <a:ext cx="2374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1109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Proteins-CHON</a:t>
            </a: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457200"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 marL="741363" indent="457200"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lvl="1" defTabSz="457200" fontAlgn="base">
              <a:spcBef>
                <a:spcPts val="500"/>
              </a:spcBef>
              <a:spcAft>
                <a:spcPct val="0"/>
              </a:spcAft>
              <a:buSzPct val="100000"/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*</a:t>
            </a: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Monomer</a:t>
            </a:r>
            <a:r>
              <a:rPr lang="en-US" altLang="en-US" sz="2000">
                <a:latin typeface="Arial Black" panose="020B0A04020102020204" pitchFamily="34" charset="0"/>
              </a:rPr>
              <a:t>: amino acid 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*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Function:</a:t>
            </a:r>
            <a:r>
              <a:rPr lang="en-US" altLang="en-US">
                <a:latin typeface="Arial Black" panose="020B0A04020102020204" pitchFamily="34" charset="0"/>
              </a:rPr>
              <a:t> Some have structural roles and some have functional roles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*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Examples</a:t>
            </a:r>
            <a:r>
              <a:rPr lang="en-US" altLang="en-US" b="1">
                <a:latin typeface="Arial Black" panose="020B0A04020102020204" pitchFamily="34" charset="0"/>
              </a:rPr>
              <a:t>: </a:t>
            </a:r>
            <a:r>
              <a:rPr lang="en-US" altLang="en-US">
                <a:latin typeface="Arial Black" panose="020B0A04020102020204" pitchFamily="34" charset="0"/>
              </a:rPr>
              <a:t>collagen, keratin, hormones, enzymes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>
                <a:latin typeface="Arial Black" panose="020B0A04020102020204" pitchFamily="34" charset="0"/>
              </a:rPr>
              <a:t>Proteins account for over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50 %</a:t>
            </a:r>
            <a:r>
              <a:rPr lang="en-US" altLang="en-US">
                <a:latin typeface="Arial Black" panose="020B0A04020102020204" pitchFamily="34" charset="0"/>
              </a:rPr>
              <a:t> of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organic matter</a:t>
            </a:r>
            <a:r>
              <a:rPr lang="en-US" altLang="en-US">
                <a:latin typeface="Arial Black" panose="020B0A04020102020204" pitchFamily="34" charset="0"/>
              </a:rPr>
              <a:t> in the body and they have the most varied function of the organic molecules.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4453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05557E84-1EC8-4138-9B9A-4E8983B4A718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382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6C384A85-5A8A-4081-9132-195373295D94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133600" y="274639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 (Polypeptides)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286000" y="1600200"/>
            <a:ext cx="7543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r>
              <a:rPr lang="en-US" alt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levels of protein structure:</a:t>
            </a:r>
          </a:p>
          <a:p>
            <a:pPr defTabSz="457200" fontAlgn="base"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A.	Primary Structure</a:t>
            </a:r>
          </a:p>
          <a:p>
            <a:pPr defTabSz="457200" fontAlgn="base"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B.	Secondary Structure </a:t>
            </a:r>
          </a:p>
          <a:p>
            <a:pPr defTabSz="457200" fontAlgn="base"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C.	Tertiary Structure </a:t>
            </a:r>
          </a:p>
          <a:p>
            <a:pPr defTabSz="457200" fontAlgn="base"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D.	Quaternary Structure </a:t>
            </a:r>
          </a:p>
        </p:txBody>
      </p:sp>
    </p:spTree>
    <p:extLst>
      <p:ext uri="{BB962C8B-B14F-4D97-AF65-F5344CB8AC3E}">
        <p14:creationId xmlns:p14="http://schemas.microsoft.com/office/powerpoint/2010/main" val="10652664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A874C490-85F9-405B-86F1-2B1198360E8B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33600" y="304800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5400" b="1">
                <a:solidFill>
                  <a:srgbClr val="333399"/>
                </a:solidFill>
                <a:latin typeface="Comic Sans MS" panose="030F0702030302020204" pitchFamily="66" charset="0"/>
              </a:rPr>
              <a:t>Primary Structure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133600" y="1371600"/>
            <a:ext cx="7162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r>
              <a:rPr lang="en-US" altLang="en-US" sz="3600" b="1">
                <a:solidFill>
                  <a:srgbClr val="CC3300"/>
                </a:solidFill>
              </a:rPr>
              <a:t>Amino acids</a:t>
            </a:r>
            <a:r>
              <a:rPr lang="en-US" altLang="en-US" sz="3600" b="1">
                <a:solidFill>
                  <a:srgbClr val="333399"/>
                </a:solidFill>
              </a:rPr>
              <a:t> </a:t>
            </a:r>
            <a:r>
              <a:rPr lang="en-US" altLang="en-US" sz="3600" b="1"/>
              <a:t>bonded together by </a:t>
            </a: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bonds (</a:t>
            </a:r>
            <a:r>
              <a:rPr lang="en-US" altLang="en-US" sz="36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straight chains</a:t>
            </a: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2362201" y="3048000"/>
            <a:ext cx="6994525" cy="2363788"/>
            <a:chOff x="528" y="1920"/>
            <a:chExt cx="4406" cy="1489"/>
          </a:xfrm>
        </p:grpSpPr>
        <p:sp>
          <p:nvSpPr>
            <p:cNvPr id="108550" name="Oval 5"/>
            <p:cNvSpPr>
              <a:spLocks noChangeArrowheads="1"/>
            </p:cNvSpPr>
            <p:nvPr/>
          </p:nvSpPr>
          <p:spPr bwMode="auto">
            <a:xfrm>
              <a:off x="528" y="2417"/>
              <a:ext cx="470" cy="422"/>
            </a:xfrm>
            <a:prstGeom prst="ellipse">
              <a:avLst/>
            </a:prstGeom>
            <a:solidFill>
              <a:srgbClr val="00CC99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551" name="Oval 6"/>
            <p:cNvSpPr>
              <a:spLocks noChangeArrowheads="1"/>
            </p:cNvSpPr>
            <p:nvPr/>
          </p:nvSpPr>
          <p:spPr bwMode="auto">
            <a:xfrm>
              <a:off x="1296" y="2417"/>
              <a:ext cx="470" cy="422"/>
            </a:xfrm>
            <a:prstGeom prst="ellipse">
              <a:avLst/>
            </a:prstGeom>
            <a:solidFill>
              <a:srgbClr val="00CC99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552" name="Oval 7"/>
            <p:cNvSpPr>
              <a:spLocks noChangeArrowheads="1"/>
            </p:cNvSpPr>
            <p:nvPr/>
          </p:nvSpPr>
          <p:spPr bwMode="auto">
            <a:xfrm>
              <a:off x="2064" y="2417"/>
              <a:ext cx="470" cy="422"/>
            </a:xfrm>
            <a:prstGeom prst="ellipse">
              <a:avLst/>
            </a:prstGeom>
            <a:solidFill>
              <a:srgbClr val="00CC99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553" name="Oval 8"/>
            <p:cNvSpPr>
              <a:spLocks noChangeArrowheads="1"/>
            </p:cNvSpPr>
            <p:nvPr/>
          </p:nvSpPr>
          <p:spPr bwMode="auto">
            <a:xfrm>
              <a:off x="2880" y="2417"/>
              <a:ext cx="470" cy="422"/>
            </a:xfrm>
            <a:prstGeom prst="ellipse">
              <a:avLst/>
            </a:prstGeom>
            <a:solidFill>
              <a:srgbClr val="00CC99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554" name="Oval 9"/>
            <p:cNvSpPr>
              <a:spLocks noChangeArrowheads="1"/>
            </p:cNvSpPr>
            <p:nvPr/>
          </p:nvSpPr>
          <p:spPr bwMode="auto">
            <a:xfrm>
              <a:off x="3696" y="2417"/>
              <a:ext cx="470" cy="422"/>
            </a:xfrm>
            <a:prstGeom prst="ellipse">
              <a:avLst/>
            </a:prstGeom>
            <a:solidFill>
              <a:srgbClr val="00CC99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555" name="Oval 10"/>
            <p:cNvSpPr>
              <a:spLocks noChangeArrowheads="1"/>
            </p:cNvSpPr>
            <p:nvPr/>
          </p:nvSpPr>
          <p:spPr bwMode="auto">
            <a:xfrm>
              <a:off x="4464" y="2417"/>
              <a:ext cx="470" cy="422"/>
            </a:xfrm>
            <a:prstGeom prst="ellipse">
              <a:avLst/>
            </a:prstGeom>
            <a:solidFill>
              <a:srgbClr val="00CC99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556" name="Rectangle 11"/>
            <p:cNvSpPr>
              <a:spLocks noChangeArrowheads="1"/>
            </p:cNvSpPr>
            <p:nvPr/>
          </p:nvSpPr>
          <p:spPr bwMode="auto">
            <a:xfrm>
              <a:off x="559" y="2496"/>
              <a:ext cx="43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latin typeface="Arial" panose="020B0604020202020204" pitchFamily="34" charset="0"/>
                </a:rPr>
                <a:t>aa1</a:t>
              </a:r>
            </a:p>
          </p:txBody>
        </p:sp>
        <p:sp>
          <p:nvSpPr>
            <p:cNvPr id="108557" name="Rectangle 12"/>
            <p:cNvSpPr>
              <a:spLocks noChangeArrowheads="1"/>
            </p:cNvSpPr>
            <p:nvPr/>
          </p:nvSpPr>
          <p:spPr bwMode="auto">
            <a:xfrm>
              <a:off x="1327" y="2496"/>
              <a:ext cx="43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latin typeface="Arial" panose="020B0604020202020204" pitchFamily="34" charset="0"/>
                </a:rPr>
                <a:t>aa2</a:t>
              </a:r>
            </a:p>
          </p:txBody>
        </p:sp>
        <p:sp>
          <p:nvSpPr>
            <p:cNvPr id="108558" name="Rectangle 13"/>
            <p:cNvSpPr>
              <a:spLocks noChangeArrowheads="1"/>
            </p:cNvSpPr>
            <p:nvPr/>
          </p:nvSpPr>
          <p:spPr bwMode="auto">
            <a:xfrm>
              <a:off x="2094" y="2496"/>
              <a:ext cx="43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latin typeface="Arial" panose="020B0604020202020204" pitchFamily="34" charset="0"/>
                </a:rPr>
                <a:t>aa3</a:t>
              </a:r>
            </a:p>
          </p:txBody>
        </p:sp>
        <p:sp>
          <p:nvSpPr>
            <p:cNvPr id="108559" name="Rectangle 14"/>
            <p:cNvSpPr>
              <a:spLocks noChangeArrowheads="1"/>
            </p:cNvSpPr>
            <p:nvPr/>
          </p:nvSpPr>
          <p:spPr bwMode="auto">
            <a:xfrm>
              <a:off x="2911" y="2496"/>
              <a:ext cx="43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latin typeface="Arial" panose="020B0604020202020204" pitchFamily="34" charset="0"/>
                </a:rPr>
                <a:t>aa4</a:t>
              </a:r>
            </a:p>
          </p:txBody>
        </p:sp>
        <p:sp>
          <p:nvSpPr>
            <p:cNvPr id="108560" name="Rectangle 15"/>
            <p:cNvSpPr>
              <a:spLocks noChangeArrowheads="1"/>
            </p:cNvSpPr>
            <p:nvPr/>
          </p:nvSpPr>
          <p:spPr bwMode="auto">
            <a:xfrm>
              <a:off x="3727" y="2496"/>
              <a:ext cx="43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latin typeface="Arial" panose="020B0604020202020204" pitchFamily="34" charset="0"/>
                </a:rPr>
                <a:t>aa5</a:t>
              </a:r>
            </a:p>
          </p:txBody>
        </p:sp>
        <p:sp>
          <p:nvSpPr>
            <p:cNvPr id="108561" name="Rectangle 16"/>
            <p:cNvSpPr>
              <a:spLocks noChangeArrowheads="1"/>
            </p:cNvSpPr>
            <p:nvPr/>
          </p:nvSpPr>
          <p:spPr bwMode="auto">
            <a:xfrm>
              <a:off x="4495" y="2496"/>
              <a:ext cx="43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latin typeface="Arial" panose="020B0604020202020204" pitchFamily="34" charset="0"/>
                </a:rPr>
                <a:t>aa6</a:t>
              </a:r>
            </a:p>
          </p:txBody>
        </p:sp>
        <p:sp>
          <p:nvSpPr>
            <p:cNvPr id="108562" name="Line 17"/>
            <p:cNvSpPr>
              <a:spLocks noChangeShapeType="1"/>
            </p:cNvSpPr>
            <p:nvPr/>
          </p:nvSpPr>
          <p:spPr bwMode="auto">
            <a:xfrm>
              <a:off x="1788" y="2653"/>
              <a:ext cx="254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563" name="Line 18"/>
            <p:cNvSpPr>
              <a:spLocks noChangeShapeType="1"/>
            </p:cNvSpPr>
            <p:nvPr/>
          </p:nvSpPr>
          <p:spPr bwMode="auto">
            <a:xfrm>
              <a:off x="1020" y="2653"/>
              <a:ext cx="254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564" name="Line 19"/>
            <p:cNvSpPr>
              <a:spLocks noChangeShapeType="1"/>
            </p:cNvSpPr>
            <p:nvPr/>
          </p:nvSpPr>
          <p:spPr bwMode="auto">
            <a:xfrm>
              <a:off x="2556" y="2653"/>
              <a:ext cx="302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565" name="Line 20"/>
            <p:cNvSpPr>
              <a:spLocks noChangeShapeType="1"/>
            </p:cNvSpPr>
            <p:nvPr/>
          </p:nvSpPr>
          <p:spPr bwMode="auto">
            <a:xfrm>
              <a:off x="3372" y="2653"/>
              <a:ext cx="302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566" name="Line 21"/>
            <p:cNvSpPr>
              <a:spLocks noChangeShapeType="1"/>
            </p:cNvSpPr>
            <p:nvPr/>
          </p:nvSpPr>
          <p:spPr bwMode="auto">
            <a:xfrm>
              <a:off x="4188" y="2653"/>
              <a:ext cx="254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567" name="Rectangle 22"/>
            <p:cNvSpPr>
              <a:spLocks noChangeArrowheads="1"/>
            </p:cNvSpPr>
            <p:nvPr/>
          </p:nvSpPr>
          <p:spPr bwMode="auto">
            <a:xfrm>
              <a:off x="797" y="3120"/>
              <a:ext cx="147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solidFill>
                    <a:srgbClr val="333399"/>
                  </a:solidFill>
                  <a:latin typeface="Arial" panose="020B0604020202020204" pitchFamily="34" charset="0"/>
                </a:rPr>
                <a:t>Peptide Bonds</a:t>
              </a:r>
            </a:p>
          </p:txBody>
        </p:sp>
        <p:sp>
          <p:nvSpPr>
            <p:cNvPr id="108568" name="Freeform 23"/>
            <p:cNvSpPr>
              <a:spLocks/>
            </p:cNvSpPr>
            <p:nvPr/>
          </p:nvSpPr>
          <p:spPr bwMode="auto">
            <a:xfrm>
              <a:off x="1124" y="2761"/>
              <a:ext cx="71" cy="323"/>
            </a:xfrm>
            <a:custGeom>
              <a:avLst/>
              <a:gdLst>
                <a:gd name="T0" fmla="*/ 64 w 73"/>
                <a:gd name="T1" fmla="*/ 316 h 325"/>
                <a:gd name="T2" fmla="*/ 53 w 73"/>
                <a:gd name="T3" fmla="*/ 280 h 325"/>
                <a:gd name="T4" fmla="*/ 44 w 73"/>
                <a:gd name="T5" fmla="*/ 244 h 325"/>
                <a:gd name="T6" fmla="*/ 32 w 73"/>
                <a:gd name="T7" fmla="*/ 212 h 325"/>
                <a:gd name="T8" fmla="*/ 20 w 73"/>
                <a:gd name="T9" fmla="*/ 176 h 325"/>
                <a:gd name="T10" fmla="*/ 20 w 73"/>
                <a:gd name="T11" fmla="*/ 140 h 325"/>
                <a:gd name="T12" fmla="*/ 12 w 73"/>
                <a:gd name="T13" fmla="*/ 104 h 325"/>
                <a:gd name="T14" fmla="*/ 0 w 73"/>
                <a:gd name="T15" fmla="*/ 72 h 325"/>
                <a:gd name="T16" fmla="*/ 0 w 73"/>
                <a:gd name="T17" fmla="*/ 36 h 325"/>
                <a:gd name="T18" fmla="*/ 0 w 73"/>
                <a:gd name="T19" fmla="*/ 0 h 3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325"/>
                <a:gd name="T32" fmla="*/ 73 w 73"/>
                <a:gd name="T33" fmla="*/ 325 h 3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325">
                  <a:moveTo>
                    <a:pt x="72" y="324"/>
                  </a:moveTo>
                  <a:lnTo>
                    <a:pt x="60" y="288"/>
                  </a:lnTo>
                  <a:lnTo>
                    <a:pt x="48" y="252"/>
                  </a:lnTo>
                  <a:lnTo>
                    <a:pt x="36" y="216"/>
                  </a:lnTo>
                  <a:lnTo>
                    <a:pt x="24" y="180"/>
                  </a:lnTo>
                  <a:lnTo>
                    <a:pt x="24" y="144"/>
                  </a:lnTo>
                  <a:lnTo>
                    <a:pt x="12" y="108"/>
                  </a:lnTo>
                  <a:lnTo>
                    <a:pt x="0" y="72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 w="50760" cap="rnd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569" name="Freeform 24"/>
            <p:cNvSpPr>
              <a:spLocks/>
            </p:cNvSpPr>
            <p:nvPr/>
          </p:nvSpPr>
          <p:spPr bwMode="auto">
            <a:xfrm>
              <a:off x="1820" y="2845"/>
              <a:ext cx="71" cy="287"/>
            </a:xfrm>
            <a:custGeom>
              <a:avLst/>
              <a:gdLst>
                <a:gd name="T0" fmla="*/ 0 w 73"/>
                <a:gd name="T1" fmla="*/ 280 h 289"/>
                <a:gd name="T2" fmla="*/ 20 w 73"/>
                <a:gd name="T3" fmla="*/ 244 h 289"/>
                <a:gd name="T4" fmla="*/ 32 w 73"/>
                <a:gd name="T5" fmla="*/ 212 h 289"/>
                <a:gd name="T6" fmla="*/ 44 w 73"/>
                <a:gd name="T7" fmla="*/ 176 h 289"/>
                <a:gd name="T8" fmla="*/ 53 w 73"/>
                <a:gd name="T9" fmla="*/ 140 h 289"/>
                <a:gd name="T10" fmla="*/ 53 w 73"/>
                <a:gd name="T11" fmla="*/ 104 h 289"/>
                <a:gd name="T12" fmla="*/ 64 w 73"/>
                <a:gd name="T13" fmla="*/ 72 h 289"/>
                <a:gd name="T14" fmla="*/ 64 w 73"/>
                <a:gd name="T15" fmla="*/ 36 h 289"/>
                <a:gd name="T16" fmla="*/ 64 w 73"/>
                <a:gd name="T17" fmla="*/ 0 h 2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289"/>
                <a:gd name="T29" fmla="*/ 73 w 73"/>
                <a:gd name="T30" fmla="*/ 289 h 2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289">
                  <a:moveTo>
                    <a:pt x="0" y="288"/>
                  </a:moveTo>
                  <a:lnTo>
                    <a:pt x="24" y="252"/>
                  </a:lnTo>
                  <a:lnTo>
                    <a:pt x="36" y="216"/>
                  </a:lnTo>
                  <a:lnTo>
                    <a:pt x="48" y="180"/>
                  </a:lnTo>
                  <a:lnTo>
                    <a:pt x="60" y="144"/>
                  </a:lnTo>
                  <a:lnTo>
                    <a:pt x="60" y="108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2" y="0"/>
                  </a:lnTo>
                </a:path>
              </a:pathLst>
            </a:custGeom>
            <a:noFill/>
            <a:ln w="50760" cap="rnd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570" name="Rectangle 25"/>
            <p:cNvSpPr>
              <a:spLocks noChangeArrowheads="1"/>
            </p:cNvSpPr>
            <p:nvPr/>
          </p:nvSpPr>
          <p:spPr bwMode="auto">
            <a:xfrm>
              <a:off x="1185" y="1920"/>
              <a:ext cx="169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solidFill>
                    <a:srgbClr val="CC0000"/>
                  </a:solidFill>
                  <a:latin typeface="Arial" panose="020B0604020202020204" pitchFamily="34" charset="0"/>
                </a:rPr>
                <a:t>Amino Acids (aa)</a:t>
              </a:r>
            </a:p>
          </p:txBody>
        </p:sp>
        <p:sp>
          <p:nvSpPr>
            <p:cNvPr id="108571" name="Line 26"/>
            <p:cNvSpPr>
              <a:spLocks noChangeShapeType="1"/>
            </p:cNvSpPr>
            <p:nvPr/>
          </p:nvSpPr>
          <p:spPr bwMode="auto">
            <a:xfrm flipV="1">
              <a:off x="924" y="2155"/>
              <a:ext cx="254" cy="226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572" name="Line 27"/>
            <p:cNvSpPr>
              <a:spLocks noChangeShapeType="1"/>
            </p:cNvSpPr>
            <p:nvPr/>
          </p:nvSpPr>
          <p:spPr bwMode="auto">
            <a:xfrm>
              <a:off x="2815" y="2160"/>
              <a:ext cx="190" cy="238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2854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"/>
          <p:cNvSpPr txBox="1">
            <a:spLocks noChangeArrowheads="1"/>
          </p:cNvSpPr>
          <p:nvPr/>
        </p:nvSpPr>
        <p:spPr bwMode="auto">
          <a:xfrm>
            <a:off x="3276600" y="46039"/>
            <a:ext cx="7162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Proteins are formed by dehydration synthesis</a:t>
            </a:r>
          </a:p>
        </p:txBody>
      </p:sp>
      <p:sp>
        <p:nvSpPr>
          <p:cNvPr id="110595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0596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9A240289-BEF2-4C56-BB96-D42E9A826832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110597" name="Group 4"/>
          <p:cNvGrpSpPr>
            <a:grpSpLocks/>
          </p:cNvGrpSpPr>
          <p:nvPr/>
        </p:nvGrpSpPr>
        <p:grpSpPr bwMode="auto">
          <a:xfrm>
            <a:off x="3276601" y="2397126"/>
            <a:ext cx="7159625" cy="1831975"/>
            <a:chOff x="1104" y="1510"/>
            <a:chExt cx="4510" cy="1154"/>
          </a:xfrm>
        </p:grpSpPr>
        <p:pic>
          <p:nvPicPr>
            <p:cNvPr id="11059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510"/>
              <a:ext cx="4510" cy="1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0599" name="Text Box 6"/>
            <p:cNvSpPr txBox="1">
              <a:spLocks noChangeArrowheads="1"/>
            </p:cNvSpPr>
            <p:nvPr/>
          </p:nvSpPr>
          <p:spPr bwMode="auto">
            <a:xfrm>
              <a:off x="1104" y="1510"/>
              <a:ext cx="4510" cy="1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9497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Primary Structure</a:t>
            </a:r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CB45C753-D7DB-438B-99C0-7AC51D93A2BD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3124201" y="3105151"/>
            <a:ext cx="6354763" cy="1192213"/>
            <a:chOff x="1248" y="2880"/>
            <a:chExt cx="4003" cy="751"/>
          </a:xfrm>
        </p:grpSpPr>
        <p:pic>
          <p:nvPicPr>
            <p:cNvPr id="11264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880"/>
              <a:ext cx="4003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649" name="Text Box 6"/>
            <p:cNvSpPr txBox="1">
              <a:spLocks noChangeArrowheads="1"/>
            </p:cNvSpPr>
            <p:nvPr/>
          </p:nvSpPr>
          <p:spPr bwMode="auto">
            <a:xfrm>
              <a:off x="1248" y="2880"/>
              <a:ext cx="4003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12646" name="Rectangle 7"/>
          <p:cNvSpPr>
            <a:spLocks noChangeArrowheads="1"/>
          </p:cNvSpPr>
          <p:nvPr/>
        </p:nvSpPr>
        <p:spPr bwMode="auto">
          <a:xfrm>
            <a:off x="3810000" y="2644776"/>
            <a:ext cx="4572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47" name="Rectangle 8"/>
          <p:cNvSpPr>
            <a:spLocks noChangeArrowheads="1"/>
          </p:cNvSpPr>
          <p:nvPr/>
        </p:nvSpPr>
        <p:spPr bwMode="auto">
          <a:xfrm>
            <a:off x="2590800" y="1219200"/>
            <a:ext cx="76200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>
                <a:latin typeface="Comic Sans MS" panose="030F0702030302020204" pitchFamily="66" charset="0"/>
                <a:cs typeface="Times New Roman" panose="02020603050405020304" pitchFamily="18" charset="0"/>
              </a:rPr>
              <a:t>In order for this or any other protein to perform its specific function, it must have the correct collection of amino acids arranged in a precise order.</a:t>
            </a:r>
          </a:p>
        </p:txBody>
      </p:sp>
    </p:spTree>
    <p:extLst>
      <p:ext uri="{BB962C8B-B14F-4D97-AF65-F5344CB8AC3E}">
        <p14:creationId xmlns:p14="http://schemas.microsoft.com/office/powerpoint/2010/main" val="15466129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Arial Unicode MS"/>
      </a:majorFont>
      <a:minorFont>
        <a:latin typeface="Arial Black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822</Words>
  <Application>Microsoft Office PowerPoint</Application>
  <PresentationFormat>Widescreen</PresentationFormat>
  <Paragraphs>174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Arial Unicode MS</vt:lpstr>
      <vt:lpstr>Calibri</vt:lpstr>
      <vt:lpstr>Calibri Light</vt:lpstr>
      <vt:lpstr>Comic Sans MS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Oconee County Schools</dc:creator>
  <cp:lastModifiedBy>Windows User</cp:lastModifiedBy>
  <cp:revision>2</cp:revision>
  <dcterms:created xsi:type="dcterms:W3CDTF">2016-01-20T14:39:31Z</dcterms:created>
  <dcterms:modified xsi:type="dcterms:W3CDTF">2018-07-31T20:49:49Z</dcterms:modified>
</cp:coreProperties>
</file>